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95"/>
    <p:restoredTop sz="94610"/>
  </p:normalViewPr>
  <p:slideViewPr>
    <p:cSldViewPr snapToGrid="0" snapToObjects="1">
      <p:cViewPr varScale="1">
        <p:scale>
          <a:sx n="273" d="100"/>
          <a:sy n="27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66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.png"/><Relationship Id="rId21" Type="http://schemas.openxmlformats.org/officeDocument/2006/relationships/image" Target="../media/image30.png"/><Relationship Id="rId42" Type="http://schemas.openxmlformats.org/officeDocument/2006/relationships/image" Target="../media/image51.png"/><Relationship Id="rId63" Type="http://schemas.openxmlformats.org/officeDocument/2006/relationships/image" Target="../media/image72.png"/><Relationship Id="rId84" Type="http://schemas.openxmlformats.org/officeDocument/2006/relationships/image" Target="../media/image93.png"/><Relationship Id="rId138" Type="http://schemas.openxmlformats.org/officeDocument/2006/relationships/image" Target="../media/image147.png"/><Relationship Id="rId159" Type="http://schemas.openxmlformats.org/officeDocument/2006/relationships/image" Target="../media/image168.png"/><Relationship Id="rId170" Type="http://schemas.openxmlformats.org/officeDocument/2006/relationships/image" Target="../media/image179.png"/><Relationship Id="rId107" Type="http://schemas.openxmlformats.org/officeDocument/2006/relationships/image" Target="../media/image116.png"/><Relationship Id="rId11" Type="http://schemas.openxmlformats.org/officeDocument/2006/relationships/image" Target="../media/image20.png"/><Relationship Id="rId32" Type="http://schemas.openxmlformats.org/officeDocument/2006/relationships/image" Target="../media/image41.png"/><Relationship Id="rId53" Type="http://schemas.openxmlformats.org/officeDocument/2006/relationships/image" Target="../media/image62.png"/><Relationship Id="rId74" Type="http://schemas.openxmlformats.org/officeDocument/2006/relationships/image" Target="../media/image83.png"/><Relationship Id="rId128" Type="http://schemas.openxmlformats.org/officeDocument/2006/relationships/image" Target="../media/image137.png"/><Relationship Id="rId149" Type="http://schemas.openxmlformats.org/officeDocument/2006/relationships/image" Target="../media/image158.png"/><Relationship Id="rId5" Type="http://schemas.openxmlformats.org/officeDocument/2006/relationships/image" Target="../media/image14.png"/><Relationship Id="rId95" Type="http://schemas.openxmlformats.org/officeDocument/2006/relationships/image" Target="../media/image104.png"/><Relationship Id="rId160" Type="http://schemas.openxmlformats.org/officeDocument/2006/relationships/image" Target="../media/image169.png"/><Relationship Id="rId22" Type="http://schemas.openxmlformats.org/officeDocument/2006/relationships/image" Target="../media/image31.png"/><Relationship Id="rId43" Type="http://schemas.openxmlformats.org/officeDocument/2006/relationships/image" Target="../media/image52.png"/><Relationship Id="rId64" Type="http://schemas.openxmlformats.org/officeDocument/2006/relationships/image" Target="../media/image73.png"/><Relationship Id="rId118" Type="http://schemas.openxmlformats.org/officeDocument/2006/relationships/image" Target="../media/image127.png"/><Relationship Id="rId139" Type="http://schemas.openxmlformats.org/officeDocument/2006/relationships/image" Target="../media/image148.png"/><Relationship Id="rId85" Type="http://schemas.openxmlformats.org/officeDocument/2006/relationships/image" Target="../media/image94.png"/><Relationship Id="rId150" Type="http://schemas.openxmlformats.org/officeDocument/2006/relationships/image" Target="../media/image159.png"/><Relationship Id="rId12" Type="http://schemas.openxmlformats.org/officeDocument/2006/relationships/image" Target="../media/image21.png"/><Relationship Id="rId33" Type="http://schemas.openxmlformats.org/officeDocument/2006/relationships/image" Target="../media/image42.png"/><Relationship Id="rId108" Type="http://schemas.openxmlformats.org/officeDocument/2006/relationships/image" Target="../media/image117.png"/><Relationship Id="rId129" Type="http://schemas.openxmlformats.org/officeDocument/2006/relationships/image" Target="../media/image138.png"/><Relationship Id="rId54" Type="http://schemas.openxmlformats.org/officeDocument/2006/relationships/image" Target="../media/image63.png"/><Relationship Id="rId70" Type="http://schemas.openxmlformats.org/officeDocument/2006/relationships/image" Target="../media/image79.png"/><Relationship Id="rId75" Type="http://schemas.openxmlformats.org/officeDocument/2006/relationships/image" Target="../media/image84.png"/><Relationship Id="rId91" Type="http://schemas.openxmlformats.org/officeDocument/2006/relationships/image" Target="../media/image100.png"/><Relationship Id="rId96" Type="http://schemas.openxmlformats.org/officeDocument/2006/relationships/image" Target="../media/image105.png"/><Relationship Id="rId140" Type="http://schemas.openxmlformats.org/officeDocument/2006/relationships/image" Target="../media/image149.png"/><Relationship Id="rId145" Type="http://schemas.openxmlformats.org/officeDocument/2006/relationships/image" Target="../media/image154.png"/><Relationship Id="rId161" Type="http://schemas.openxmlformats.org/officeDocument/2006/relationships/image" Target="../media/image170.png"/><Relationship Id="rId16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49" Type="http://schemas.openxmlformats.org/officeDocument/2006/relationships/image" Target="../media/image58.png"/><Relationship Id="rId114" Type="http://schemas.openxmlformats.org/officeDocument/2006/relationships/image" Target="../media/image123.png"/><Relationship Id="rId119" Type="http://schemas.openxmlformats.org/officeDocument/2006/relationships/image" Target="../media/image128.png"/><Relationship Id="rId44" Type="http://schemas.openxmlformats.org/officeDocument/2006/relationships/image" Target="../media/image53.png"/><Relationship Id="rId60" Type="http://schemas.openxmlformats.org/officeDocument/2006/relationships/image" Target="../media/image69.png"/><Relationship Id="rId65" Type="http://schemas.openxmlformats.org/officeDocument/2006/relationships/image" Target="../media/image74.png"/><Relationship Id="rId81" Type="http://schemas.openxmlformats.org/officeDocument/2006/relationships/image" Target="../media/image90.png"/><Relationship Id="rId86" Type="http://schemas.openxmlformats.org/officeDocument/2006/relationships/image" Target="../media/image95.png"/><Relationship Id="rId130" Type="http://schemas.openxmlformats.org/officeDocument/2006/relationships/image" Target="../media/image139.png"/><Relationship Id="rId135" Type="http://schemas.openxmlformats.org/officeDocument/2006/relationships/image" Target="../media/image144.png"/><Relationship Id="rId151" Type="http://schemas.openxmlformats.org/officeDocument/2006/relationships/image" Target="../media/image160.png"/><Relationship Id="rId156" Type="http://schemas.openxmlformats.org/officeDocument/2006/relationships/image" Target="../media/image165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9" Type="http://schemas.openxmlformats.org/officeDocument/2006/relationships/image" Target="../media/image48.png"/><Relationship Id="rId109" Type="http://schemas.openxmlformats.org/officeDocument/2006/relationships/image" Target="../media/image118.png"/><Relationship Id="rId34" Type="http://schemas.openxmlformats.org/officeDocument/2006/relationships/image" Target="../media/image43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6" Type="http://schemas.openxmlformats.org/officeDocument/2006/relationships/image" Target="../media/image85.png"/><Relationship Id="rId97" Type="http://schemas.openxmlformats.org/officeDocument/2006/relationships/image" Target="../media/image106.png"/><Relationship Id="rId104" Type="http://schemas.openxmlformats.org/officeDocument/2006/relationships/image" Target="../media/image113.png"/><Relationship Id="rId120" Type="http://schemas.openxmlformats.org/officeDocument/2006/relationships/image" Target="../media/image129.png"/><Relationship Id="rId125" Type="http://schemas.openxmlformats.org/officeDocument/2006/relationships/image" Target="../media/image134.png"/><Relationship Id="rId141" Type="http://schemas.openxmlformats.org/officeDocument/2006/relationships/image" Target="../media/image150.png"/><Relationship Id="rId146" Type="http://schemas.openxmlformats.org/officeDocument/2006/relationships/image" Target="../media/image155.png"/><Relationship Id="rId167" Type="http://schemas.openxmlformats.org/officeDocument/2006/relationships/image" Target="../media/image176.png"/><Relationship Id="rId7" Type="http://schemas.openxmlformats.org/officeDocument/2006/relationships/image" Target="../media/image16.png"/><Relationship Id="rId71" Type="http://schemas.openxmlformats.org/officeDocument/2006/relationships/image" Target="../media/image80.png"/><Relationship Id="rId92" Type="http://schemas.openxmlformats.org/officeDocument/2006/relationships/image" Target="../media/image101.png"/><Relationship Id="rId16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8.png"/><Relationship Id="rId24" Type="http://schemas.openxmlformats.org/officeDocument/2006/relationships/image" Target="../media/image33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66" Type="http://schemas.openxmlformats.org/officeDocument/2006/relationships/image" Target="../media/image75.png"/><Relationship Id="rId87" Type="http://schemas.openxmlformats.org/officeDocument/2006/relationships/image" Target="../media/image96.png"/><Relationship Id="rId110" Type="http://schemas.openxmlformats.org/officeDocument/2006/relationships/image" Target="../media/image119.png"/><Relationship Id="rId115" Type="http://schemas.openxmlformats.org/officeDocument/2006/relationships/image" Target="../media/image124.png"/><Relationship Id="rId131" Type="http://schemas.openxmlformats.org/officeDocument/2006/relationships/image" Target="../media/image140.png"/><Relationship Id="rId136" Type="http://schemas.openxmlformats.org/officeDocument/2006/relationships/image" Target="../media/image145.png"/><Relationship Id="rId157" Type="http://schemas.openxmlformats.org/officeDocument/2006/relationships/image" Target="../media/image166.png"/><Relationship Id="rId61" Type="http://schemas.openxmlformats.org/officeDocument/2006/relationships/image" Target="../media/image70.png"/><Relationship Id="rId82" Type="http://schemas.openxmlformats.org/officeDocument/2006/relationships/image" Target="../media/image91.png"/><Relationship Id="rId152" Type="http://schemas.openxmlformats.org/officeDocument/2006/relationships/image" Target="../media/image161.png"/><Relationship Id="rId19" Type="http://schemas.openxmlformats.org/officeDocument/2006/relationships/image" Target="../media/image28.png"/><Relationship Id="rId14" Type="http://schemas.openxmlformats.org/officeDocument/2006/relationships/image" Target="../media/image23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56" Type="http://schemas.openxmlformats.org/officeDocument/2006/relationships/image" Target="../media/image65.png"/><Relationship Id="rId77" Type="http://schemas.openxmlformats.org/officeDocument/2006/relationships/image" Target="../media/image86.png"/><Relationship Id="rId100" Type="http://schemas.openxmlformats.org/officeDocument/2006/relationships/image" Target="../media/image109.png"/><Relationship Id="rId105" Type="http://schemas.openxmlformats.org/officeDocument/2006/relationships/image" Target="../media/image114.png"/><Relationship Id="rId126" Type="http://schemas.openxmlformats.org/officeDocument/2006/relationships/image" Target="../media/image135.png"/><Relationship Id="rId147" Type="http://schemas.openxmlformats.org/officeDocument/2006/relationships/image" Target="../media/image156.png"/><Relationship Id="rId168" Type="http://schemas.openxmlformats.org/officeDocument/2006/relationships/image" Target="../media/image177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72" Type="http://schemas.openxmlformats.org/officeDocument/2006/relationships/image" Target="../media/image81.png"/><Relationship Id="rId93" Type="http://schemas.openxmlformats.org/officeDocument/2006/relationships/image" Target="../media/image102.png"/><Relationship Id="rId98" Type="http://schemas.openxmlformats.org/officeDocument/2006/relationships/image" Target="../media/image107.png"/><Relationship Id="rId121" Type="http://schemas.openxmlformats.org/officeDocument/2006/relationships/image" Target="../media/image130.png"/><Relationship Id="rId142" Type="http://schemas.openxmlformats.org/officeDocument/2006/relationships/image" Target="../media/image151.png"/><Relationship Id="rId163" Type="http://schemas.openxmlformats.org/officeDocument/2006/relationships/image" Target="../media/image172.png"/><Relationship Id="rId3" Type="http://schemas.openxmlformats.org/officeDocument/2006/relationships/image" Target="../media/image12.png"/><Relationship Id="rId25" Type="http://schemas.openxmlformats.org/officeDocument/2006/relationships/image" Target="../media/image34.png"/><Relationship Id="rId46" Type="http://schemas.openxmlformats.org/officeDocument/2006/relationships/image" Target="../media/image55.png"/><Relationship Id="rId67" Type="http://schemas.openxmlformats.org/officeDocument/2006/relationships/image" Target="../media/image76.png"/><Relationship Id="rId116" Type="http://schemas.openxmlformats.org/officeDocument/2006/relationships/image" Target="../media/image125.png"/><Relationship Id="rId137" Type="http://schemas.openxmlformats.org/officeDocument/2006/relationships/image" Target="../media/image146.png"/><Relationship Id="rId158" Type="http://schemas.openxmlformats.org/officeDocument/2006/relationships/image" Target="../media/image167.png"/><Relationship Id="rId20" Type="http://schemas.openxmlformats.org/officeDocument/2006/relationships/image" Target="../media/image29.png"/><Relationship Id="rId41" Type="http://schemas.openxmlformats.org/officeDocument/2006/relationships/image" Target="../media/image50.png"/><Relationship Id="rId62" Type="http://schemas.openxmlformats.org/officeDocument/2006/relationships/image" Target="../media/image71.png"/><Relationship Id="rId83" Type="http://schemas.openxmlformats.org/officeDocument/2006/relationships/image" Target="../media/image92.png"/><Relationship Id="rId88" Type="http://schemas.openxmlformats.org/officeDocument/2006/relationships/image" Target="../media/image97.png"/><Relationship Id="rId111" Type="http://schemas.openxmlformats.org/officeDocument/2006/relationships/image" Target="../media/image120.png"/><Relationship Id="rId132" Type="http://schemas.openxmlformats.org/officeDocument/2006/relationships/image" Target="../media/image141.png"/><Relationship Id="rId153" Type="http://schemas.openxmlformats.org/officeDocument/2006/relationships/image" Target="../media/image162.png"/><Relationship Id="rId15" Type="http://schemas.openxmlformats.org/officeDocument/2006/relationships/image" Target="../media/image24.png"/><Relationship Id="rId36" Type="http://schemas.openxmlformats.org/officeDocument/2006/relationships/image" Target="../media/image45.png"/><Relationship Id="rId57" Type="http://schemas.openxmlformats.org/officeDocument/2006/relationships/image" Target="../media/image66.png"/><Relationship Id="rId106" Type="http://schemas.openxmlformats.org/officeDocument/2006/relationships/image" Target="../media/image115.png"/><Relationship Id="rId127" Type="http://schemas.openxmlformats.org/officeDocument/2006/relationships/image" Target="../media/image136.png"/><Relationship Id="rId10" Type="http://schemas.openxmlformats.org/officeDocument/2006/relationships/image" Target="../media/image19.png"/><Relationship Id="rId31" Type="http://schemas.openxmlformats.org/officeDocument/2006/relationships/image" Target="../media/image40.png"/><Relationship Id="rId52" Type="http://schemas.openxmlformats.org/officeDocument/2006/relationships/image" Target="../media/image61.png"/><Relationship Id="rId73" Type="http://schemas.openxmlformats.org/officeDocument/2006/relationships/image" Target="../media/image82.png"/><Relationship Id="rId78" Type="http://schemas.openxmlformats.org/officeDocument/2006/relationships/image" Target="../media/image87.png"/><Relationship Id="rId94" Type="http://schemas.openxmlformats.org/officeDocument/2006/relationships/image" Target="../media/image103.png"/><Relationship Id="rId99" Type="http://schemas.openxmlformats.org/officeDocument/2006/relationships/image" Target="../media/image108.png"/><Relationship Id="rId101" Type="http://schemas.openxmlformats.org/officeDocument/2006/relationships/image" Target="../media/image110.png"/><Relationship Id="rId122" Type="http://schemas.openxmlformats.org/officeDocument/2006/relationships/image" Target="../media/image131.png"/><Relationship Id="rId143" Type="http://schemas.openxmlformats.org/officeDocument/2006/relationships/image" Target="../media/image152.png"/><Relationship Id="rId148" Type="http://schemas.openxmlformats.org/officeDocument/2006/relationships/image" Target="../media/image157.png"/><Relationship Id="rId164" Type="http://schemas.openxmlformats.org/officeDocument/2006/relationships/image" Target="../media/image173.png"/><Relationship Id="rId169" Type="http://schemas.openxmlformats.org/officeDocument/2006/relationships/image" Target="../media/image17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26" Type="http://schemas.openxmlformats.org/officeDocument/2006/relationships/image" Target="../media/image35.png"/><Relationship Id="rId47" Type="http://schemas.openxmlformats.org/officeDocument/2006/relationships/image" Target="../media/image56.png"/><Relationship Id="rId68" Type="http://schemas.openxmlformats.org/officeDocument/2006/relationships/image" Target="../media/image77.png"/><Relationship Id="rId89" Type="http://schemas.openxmlformats.org/officeDocument/2006/relationships/image" Target="../media/image98.png"/><Relationship Id="rId112" Type="http://schemas.openxmlformats.org/officeDocument/2006/relationships/image" Target="../media/image121.png"/><Relationship Id="rId133" Type="http://schemas.openxmlformats.org/officeDocument/2006/relationships/image" Target="../media/image142.png"/><Relationship Id="rId154" Type="http://schemas.openxmlformats.org/officeDocument/2006/relationships/image" Target="../media/image163.png"/><Relationship Id="rId16" Type="http://schemas.openxmlformats.org/officeDocument/2006/relationships/image" Target="../media/image25.png"/><Relationship Id="rId37" Type="http://schemas.openxmlformats.org/officeDocument/2006/relationships/image" Target="../media/image46.png"/><Relationship Id="rId58" Type="http://schemas.openxmlformats.org/officeDocument/2006/relationships/image" Target="../media/image67.png"/><Relationship Id="rId79" Type="http://schemas.openxmlformats.org/officeDocument/2006/relationships/image" Target="../media/image88.png"/><Relationship Id="rId102" Type="http://schemas.openxmlformats.org/officeDocument/2006/relationships/image" Target="../media/image111.png"/><Relationship Id="rId123" Type="http://schemas.openxmlformats.org/officeDocument/2006/relationships/image" Target="../media/image132.png"/><Relationship Id="rId144" Type="http://schemas.openxmlformats.org/officeDocument/2006/relationships/image" Target="../media/image153.png"/><Relationship Id="rId90" Type="http://schemas.openxmlformats.org/officeDocument/2006/relationships/image" Target="../media/image99.png"/><Relationship Id="rId165" Type="http://schemas.openxmlformats.org/officeDocument/2006/relationships/image" Target="../media/image174.png"/><Relationship Id="rId27" Type="http://schemas.openxmlformats.org/officeDocument/2006/relationships/image" Target="../media/image36.png"/><Relationship Id="rId48" Type="http://schemas.openxmlformats.org/officeDocument/2006/relationships/image" Target="../media/image57.png"/><Relationship Id="rId69" Type="http://schemas.openxmlformats.org/officeDocument/2006/relationships/image" Target="../media/image78.png"/><Relationship Id="rId113" Type="http://schemas.openxmlformats.org/officeDocument/2006/relationships/image" Target="../media/image122.png"/><Relationship Id="rId134" Type="http://schemas.openxmlformats.org/officeDocument/2006/relationships/image" Target="../media/image143.png"/><Relationship Id="rId80" Type="http://schemas.openxmlformats.org/officeDocument/2006/relationships/image" Target="../media/image89.png"/><Relationship Id="rId155" Type="http://schemas.openxmlformats.org/officeDocument/2006/relationships/image" Target="../media/image164.png"/><Relationship Id="rId17" Type="http://schemas.openxmlformats.org/officeDocument/2006/relationships/image" Target="../media/image26.png"/><Relationship Id="rId38" Type="http://schemas.openxmlformats.org/officeDocument/2006/relationships/image" Target="../media/image47.png"/><Relationship Id="rId59" Type="http://schemas.openxmlformats.org/officeDocument/2006/relationships/image" Target="../media/image68.png"/><Relationship Id="rId103" Type="http://schemas.openxmlformats.org/officeDocument/2006/relationships/image" Target="../media/image112.png"/><Relationship Id="rId12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216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42" Type="http://schemas.openxmlformats.org/officeDocument/2006/relationships/image" Target="../media/image219.png"/><Relationship Id="rId47" Type="http://schemas.openxmlformats.org/officeDocument/2006/relationships/image" Target="../media/image224.png"/><Relationship Id="rId50" Type="http://schemas.openxmlformats.org/officeDocument/2006/relationships/image" Target="../media/image227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3.png"/><Relationship Id="rId29" Type="http://schemas.openxmlformats.org/officeDocument/2006/relationships/image" Target="../media/image206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45" Type="http://schemas.openxmlformats.org/officeDocument/2006/relationships/image" Target="../media/image222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49" Type="http://schemas.openxmlformats.org/officeDocument/2006/relationships/image" Target="../media/image226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4" Type="http://schemas.openxmlformats.org/officeDocument/2006/relationships/image" Target="../media/image221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43" Type="http://schemas.openxmlformats.org/officeDocument/2006/relationships/image" Target="../media/image220.png"/><Relationship Id="rId48" Type="http://schemas.openxmlformats.org/officeDocument/2006/relationships/image" Target="../media/image225.png"/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Relationship Id="rId46" Type="http://schemas.openxmlformats.org/officeDocument/2006/relationships/image" Target="../media/image223.png"/><Relationship Id="rId20" Type="http://schemas.openxmlformats.org/officeDocument/2006/relationships/image" Target="../media/image197.png"/><Relationship Id="rId41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0F0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58" y="853927"/>
            <a:ext cx="4854427" cy="3375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80814" y="4362672"/>
            <a:ext cx="2781078" cy="44856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Evaluierung von Al-Native GraphRAG Strategien und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Fine-tuning zur Uberwindung der Grenzen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klassischer RAG-Systeme.</a:t>
            </a:r>
            <a:endParaRPr lang="en-US" sz="931" dirty="0"/>
          </a:p>
        </p:txBody>
      </p:sp>
      <p:sp>
        <p:nvSpPr>
          <p:cNvPr id="7" name="Text 3"/>
          <p:cNvSpPr/>
          <p:nvPr/>
        </p:nvSpPr>
        <p:spPr>
          <a:xfrm>
            <a:off x="903767" y="4665035"/>
            <a:ext cx="62134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D6E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17.01.2026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900445" y="4359349"/>
            <a:ext cx="4017113" cy="3056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Abschlussarbeit CAs Machine Learning for Software Engineers (ML4SE)</a:t>
            </a:r>
            <a:endParaRPr lang="en-US" sz="1013" dirty="0"/>
          </a:p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Allenspach, Lukas Koller, Emanuel Sovrano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342235" y="4379285"/>
            <a:ext cx="481788" cy="4219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AUTOREN: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DATUM:</a:t>
            </a:r>
            <a:endParaRPr lang="en-US" sz="696" dirty="0"/>
          </a:p>
        </p:txBody>
      </p:sp>
      <p:sp>
        <p:nvSpPr>
          <p:cNvPr id="10" name="Text 6"/>
          <p:cNvSpPr/>
          <p:nvPr/>
        </p:nvSpPr>
        <p:spPr>
          <a:xfrm>
            <a:off x="348881" y="784151"/>
            <a:ext cx="2458779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</a:t>
            </a:r>
            <a:endParaRPr lang="en-US" sz="2266" dirty="0"/>
          </a:p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Pipeline</a:t>
            </a:r>
            <a:endParaRPr lang="en-US" sz="2266" dirty="0"/>
          </a:p>
        </p:txBody>
      </p:sp>
      <p:sp>
        <p:nvSpPr>
          <p:cNvPr id="11" name="Text 7"/>
          <p:cNvSpPr/>
          <p:nvPr/>
        </p:nvSpPr>
        <p:spPr>
          <a:xfrm>
            <a:off x="358849" y="292395"/>
            <a:ext cx="3458904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367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 IMARA</a:t>
            </a:r>
            <a:endParaRPr lang="en-US" sz="336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83" y="1648047"/>
            <a:ext cx="3807785" cy="28342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75" y="4459029"/>
            <a:ext cx="531628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6568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Entities</a:t>
            </a:r>
            <a:endParaRPr lang="en-US" sz="1274" dirty="0"/>
          </a:p>
        </p:txBody>
      </p:sp>
      <p:sp>
        <p:nvSpPr>
          <p:cNvPr id="7" name="Text 3"/>
          <p:cNvSpPr/>
          <p:nvPr/>
        </p:nvSpPr>
        <p:spPr>
          <a:xfrm>
            <a:off x="6396148" y="3349256"/>
            <a:ext cx="594759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1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endParaRPr lang="en-US" sz="1222" dirty="0"/>
          </a:p>
        </p:txBody>
      </p:sp>
      <p:sp>
        <p:nvSpPr>
          <p:cNvPr id="8" name="Text 4"/>
          <p:cNvSpPr/>
          <p:nvPr/>
        </p:nvSpPr>
        <p:spPr>
          <a:xfrm>
            <a:off x="6352953" y="2349131"/>
            <a:ext cx="67782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364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</a:t>
            </a:r>
            <a:endParaRPr lang="en-US" sz="1222" dirty="0"/>
          </a:p>
        </p:txBody>
      </p:sp>
      <p:sp>
        <p:nvSpPr>
          <p:cNvPr id="9" name="Text 5"/>
          <p:cNvSpPr/>
          <p:nvPr/>
        </p:nvSpPr>
        <p:spPr>
          <a:xfrm>
            <a:off x="534951" y="4196538"/>
            <a:ext cx="3382483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ca. 46% im Vergleich zu flachen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Baselines.</a:t>
            </a:r>
            <a:endParaRPr lang="en-US" sz="1682" dirty="0"/>
          </a:p>
        </p:txBody>
      </p:sp>
      <p:sp>
        <p:nvSpPr>
          <p:cNvPr id="10" name="Text 6"/>
          <p:cNvSpPr/>
          <p:nvPr/>
        </p:nvSpPr>
        <p:spPr>
          <a:xfrm>
            <a:off x="538273" y="3940692"/>
            <a:ext cx="3708105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 Reduziert Retrieval-Redundanz</a:t>
            </a:r>
            <a:endParaRPr lang="en-US" sz="1722" dirty="0"/>
          </a:p>
        </p:txBody>
      </p:sp>
      <p:sp>
        <p:nvSpPr>
          <p:cNvPr id="11" name="Text 7"/>
          <p:cNvSpPr/>
          <p:nvPr/>
        </p:nvSpPr>
        <p:spPr>
          <a:xfrm>
            <a:off x="531628" y="3216349"/>
            <a:ext cx="3774558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strukturgeleitetes Retrieval ('Bottom-up'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der Entitat zum Cluster).</a:t>
            </a:r>
            <a:endParaRPr lang="en-US" sz="1682" dirty="0"/>
          </a:p>
        </p:txBody>
      </p:sp>
      <p:sp>
        <p:nvSpPr>
          <p:cNvPr id="12" name="Text 8"/>
          <p:cNvSpPr/>
          <p:nvPr/>
        </p:nvSpPr>
        <p:spPr>
          <a:xfrm>
            <a:off x="2402294" y="2957180"/>
            <a:ext cx="150517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82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Hierarchisches,</a:t>
            </a:r>
            <a:endParaRPr lang="en-US" sz="1782" dirty="0"/>
          </a:p>
        </p:txBody>
      </p:sp>
      <p:sp>
        <p:nvSpPr>
          <p:cNvPr id="13" name="Text 9"/>
          <p:cNvSpPr/>
          <p:nvPr/>
        </p:nvSpPr>
        <p:spPr>
          <a:xfrm>
            <a:off x="528305" y="2950535"/>
            <a:ext cx="1827471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Traversal Strategy:</a:t>
            </a:r>
            <a:endParaRPr lang="en-US" sz="1722" dirty="0"/>
          </a:p>
        </p:txBody>
      </p:sp>
      <p:sp>
        <p:nvSpPr>
          <p:cNvPr id="14" name="Text 10"/>
          <p:cNvSpPr/>
          <p:nvPr/>
        </p:nvSpPr>
        <p:spPr>
          <a:xfrm>
            <a:off x="534951" y="2226192"/>
            <a:ext cx="3821076" cy="4984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Low-Level-Entitaten in semantisch</a:t>
            </a:r>
            <a:endParaRPr lang="en-US" sz="1688" dirty="0"/>
          </a:p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koharente Cluster/Zusammenfassungen.</a:t>
            </a:r>
            <a:endParaRPr lang="en-US" sz="1688" dirty="0"/>
          </a:p>
        </p:txBody>
      </p:sp>
      <p:sp>
        <p:nvSpPr>
          <p:cNvPr id="15" name="Text 11"/>
          <p:cNvSpPr/>
          <p:nvPr/>
        </p:nvSpPr>
        <p:spPr>
          <a:xfrm>
            <a:off x="531628" y="1963701"/>
            <a:ext cx="382107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Aggregation: Gruppierung von</a:t>
            </a:r>
            <a:endParaRPr lang="en-US" sz="1688" dirty="0"/>
          </a:p>
        </p:txBody>
      </p:sp>
      <p:sp>
        <p:nvSpPr>
          <p:cNvPr id="16" name="Text 12"/>
          <p:cNvSpPr/>
          <p:nvPr/>
        </p:nvSpPr>
        <p:spPr>
          <a:xfrm>
            <a:off x="541596" y="1086515"/>
            <a:ext cx="7050715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158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Reduktion von Redundanz durch semantische Aggregation.</a:t>
            </a:r>
            <a:endParaRPr lang="en-US" sz="2158" dirty="0"/>
          </a:p>
        </p:txBody>
      </p:sp>
      <p:sp>
        <p:nvSpPr>
          <p:cNvPr id="17" name="Text 13"/>
          <p:cNvSpPr/>
          <p:nvPr/>
        </p:nvSpPr>
        <p:spPr>
          <a:xfrm>
            <a:off x="531628" y="528305"/>
            <a:ext cx="7183622" cy="4851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558" b="1" dirty="0">
                <a:solidFill>
                  <a:srgbClr val="2F2F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Ansatz 1: LeanRAG (Hierarchisch)</a:t>
            </a:r>
            <a:endParaRPr lang="en-US" sz="355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466049" y="2668108"/>
            <a:ext cx="730988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</a:t>
            </a:r>
            <a:endParaRPr lang="en-US" sz="1426" dirty="0"/>
          </a:p>
        </p:txBody>
      </p:sp>
      <p:sp>
        <p:nvSpPr>
          <p:cNvPr id="4" name="Text 2"/>
          <p:cNvSpPr/>
          <p:nvPr/>
        </p:nvSpPr>
        <p:spPr>
          <a:xfrm>
            <a:off x="7027456" y="2890727"/>
            <a:ext cx="1631433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Experiment</a:t>
            </a:r>
            <a:endParaRPr lang="en-US" sz="1463" dirty="0"/>
          </a:p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Logging</a:t>
            </a:r>
            <a:endParaRPr lang="en-US" sz="1463" dirty="0"/>
          </a:p>
        </p:txBody>
      </p:sp>
      <p:sp>
        <p:nvSpPr>
          <p:cNvPr id="5" name="Text 3"/>
          <p:cNvSpPr/>
          <p:nvPr/>
        </p:nvSpPr>
        <p:spPr>
          <a:xfrm>
            <a:off x="4721520" y="2877436"/>
            <a:ext cx="1877311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4E4C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Faithfulness,</a:t>
            </a:r>
            <a:endParaRPr lang="en-US" sz="1478" dirty="0"/>
          </a:p>
        </p:txBody>
      </p:sp>
      <p:sp>
        <p:nvSpPr>
          <p:cNvPr id="6" name="Text 4"/>
          <p:cNvSpPr/>
          <p:nvPr/>
        </p:nvSpPr>
        <p:spPr>
          <a:xfrm>
            <a:off x="2907340" y="2887404"/>
            <a:ext cx="1179549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84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OpenRAG-Eval</a:t>
            </a:r>
            <a:endParaRPr lang="en-US" sz="1402" dirty="0"/>
          </a:p>
        </p:txBody>
      </p:sp>
      <p:sp>
        <p:nvSpPr>
          <p:cNvPr id="7" name="Text 5"/>
          <p:cNvSpPr/>
          <p:nvPr/>
        </p:nvSpPr>
        <p:spPr>
          <a:xfrm>
            <a:off x="667858" y="2887404"/>
            <a:ext cx="1309134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403E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</a:t>
            </a:r>
            <a:endParaRPr lang="en-US" sz="1426" dirty="0"/>
          </a:p>
        </p:txBody>
      </p:sp>
      <p:sp>
        <p:nvSpPr>
          <p:cNvPr id="8" name="Text 6"/>
          <p:cNvSpPr/>
          <p:nvPr/>
        </p:nvSpPr>
        <p:spPr>
          <a:xfrm>
            <a:off x="5293020" y="2664785"/>
            <a:ext cx="744279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Metriken</a:t>
            </a:r>
            <a:endParaRPr lang="en-US" sz="1413" dirty="0"/>
          </a:p>
        </p:txBody>
      </p:sp>
      <p:sp>
        <p:nvSpPr>
          <p:cNvPr id="9" name="Text 7"/>
          <p:cNvSpPr/>
          <p:nvPr/>
        </p:nvSpPr>
        <p:spPr>
          <a:xfrm>
            <a:off x="3026956" y="2664785"/>
            <a:ext cx="94364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230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</a:t>
            </a:r>
            <a:endParaRPr lang="en-US" sz="1413" dirty="0"/>
          </a:p>
        </p:txBody>
      </p:sp>
      <p:sp>
        <p:nvSpPr>
          <p:cNvPr id="10" name="Text 8"/>
          <p:cNvSpPr/>
          <p:nvPr/>
        </p:nvSpPr>
        <p:spPr>
          <a:xfrm>
            <a:off x="1000125" y="2671430"/>
            <a:ext cx="651244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2D2B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1408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95" y="1246003"/>
            <a:ext cx="1339038" cy="133903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698" y="1588238"/>
            <a:ext cx="498401" cy="657890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1" y="1249326"/>
            <a:ext cx="1332392" cy="1332392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015" y="1252648"/>
            <a:ext cx="1329070" cy="1332392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044" y="1209453"/>
            <a:ext cx="2159738" cy="13689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98" y="1259294"/>
            <a:ext cx="1332392" cy="1332392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823" y="1661337"/>
            <a:ext cx="857250" cy="51169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6343" y="1608174"/>
            <a:ext cx="711052" cy="61801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439" y="1661337"/>
            <a:ext cx="853927" cy="511692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7055" y="1661337"/>
            <a:ext cx="853927" cy="511692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320" y="1588238"/>
            <a:ext cx="531628" cy="65789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721020" y="521660"/>
            <a:ext cx="4432448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412" b="1" dirty="0">
                <a:solidFill>
                  <a:srgbClr val="2020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Evaluations-Methodik</a:t>
            </a:r>
            <a:endParaRPr lang="en-US" sz="3412" dirty="0"/>
          </a:p>
        </p:txBody>
      </p:sp>
      <p:sp>
        <p:nvSpPr>
          <p:cNvPr id="23" name="Shape 10"/>
          <p:cNvSpPr/>
          <p:nvPr/>
        </p:nvSpPr>
        <p:spPr>
          <a:xfrm>
            <a:off x="627985" y="3947337"/>
            <a:ext cx="7884706" cy="1013416"/>
          </a:xfrm>
          <a:prstGeom prst="rect">
            <a:avLst/>
          </a:prstGeom>
          <a:solidFill>
            <a:srgbClr val="F8F2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186" y="4761392"/>
            <a:ext cx="53163" cy="56485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186" y="4528805"/>
            <a:ext cx="53163" cy="56485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863" y="4299541"/>
            <a:ext cx="56485" cy="56485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2618267" y="4675003"/>
            <a:ext cx="4382608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b="1" dirty="0">
                <a:solidFill>
                  <a:srgbClr val="3735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Wurde der relevante Kontext im Retrieval gefunden?</a:t>
            </a:r>
            <a:endParaRPr lang="en-US" sz="1517" dirty="0"/>
          </a:p>
        </p:txBody>
      </p:sp>
      <p:sp>
        <p:nvSpPr>
          <p:cNvPr id="28" name="Text 12"/>
          <p:cNvSpPr/>
          <p:nvPr/>
        </p:nvSpPr>
        <p:spPr>
          <a:xfrm>
            <a:off x="1013416" y="4688294"/>
            <a:ext cx="1568302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4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Accuracy:</a:t>
            </a:r>
            <a:endParaRPr lang="en-US" sz="1444" dirty="0"/>
          </a:p>
        </p:txBody>
      </p:sp>
      <p:sp>
        <p:nvSpPr>
          <p:cNvPr id="29" name="Text 13"/>
          <p:cNvSpPr/>
          <p:nvPr/>
        </p:nvSpPr>
        <p:spPr>
          <a:xfrm>
            <a:off x="2176352" y="4455706"/>
            <a:ext cx="4555387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9" b="1" dirty="0">
                <a:solidFill>
                  <a:srgbClr val="3E3C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Basiert die Antwort halluzinationsfrei auf den Fakten?</a:t>
            </a:r>
            <a:endParaRPr lang="en-US" sz="1549" dirty="0"/>
          </a:p>
        </p:txBody>
      </p:sp>
      <p:sp>
        <p:nvSpPr>
          <p:cNvPr id="30" name="Text 14"/>
          <p:cNvSpPr/>
          <p:nvPr/>
        </p:nvSpPr>
        <p:spPr>
          <a:xfrm>
            <a:off x="1020061" y="4455706"/>
            <a:ext cx="11164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2E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Faithfulness:</a:t>
            </a:r>
            <a:endParaRPr lang="en-US" sz="1470" dirty="0"/>
          </a:p>
        </p:txBody>
      </p:sp>
      <p:sp>
        <p:nvSpPr>
          <p:cNvPr id="31" name="Text 15"/>
          <p:cNvSpPr/>
          <p:nvPr/>
        </p:nvSpPr>
        <p:spPr>
          <a:xfrm>
            <a:off x="1917183" y="4213151"/>
            <a:ext cx="3166509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6" b="1" dirty="0">
                <a:solidFill>
                  <a:srgbClr val="302E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Korrektheit der Antwort (LLM Judge).</a:t>
            </a:r>
            <a:endParaRPr lang="en-US" sz="1546" dirty="0"/>
          </a:p>
        </p:txBody>
      </p:sp>
      <p:sp>
        <p:nvSpPr>
          <p:cNvPr id="32" name="Text 16"/>
          <p:cNvSpPr/>
          <p:nvPr/>
        </p:nvSpPr>
        <p:spPr>
          <a:xfrm>
            <a:off x="1006770" y="4243055"/>
            <a:ext cx="85725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</a:t>
            </a:r>
            <a:endParaRPr lang="en-US" sz="1452" dirty="0"/>
          </a:p>
        </p:txBody>
      </p:sp>
      <p:sp>
        <p:nvSpPr>
          <p:cNvPr id="33" name="Text 17"/>
          <p:cNvSpPr/>
          <p:nvPr/>
        </p:nvSpPr>
        <p:spPr>
          <a:xfrm>
            <a:off x="707730" y="3993855"/>
            <a:ext cx="174772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D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Metrik-Definitionen:</a:t>
            </a:r>
            <a:endParaRPr lang="en-US" sz="1481" dirty="0"/>
          </a:p>
        </p:txBody>
      </p:sp>
      <p:sp>
        <p:nvSpPr>
          <p:cNvPr id="34" name="Shape 18"/>
          <p:cNvSpPr/>
          <p:nvPr/>
        </p:nvSpPr>
        <p:spPr>
          <a:xfrm>
            <a:off x="614695" y="3595134"/>
            <a:ext cx="7911288" cy="342235"/>
          </a:xfrm>
          <a:prstGeom prst="rect">
            <a:avLst/>
          </a:prstGeom>
          <a:solidFill>
            <a:srgbClr val="CED4E6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5" name="Text 19"/>
          <p:cNvSpPr/>
          <p:nvPr/>
        </p:nvSpPr>
        <p:spPr>
          <a:xfrm>
            <a:off x="707730" y="3658265"/>
            <a:ext cx="1066578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C2D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 Focus</a:t>
            </a:r>
            <a:endParaRPr lang="en-US" sz="1460" dirty="0"/>
          </a:p>
        </p:txBody>
      </p:sp>
      <p:sp>
        <p:nvSpPr>
          <p:cNvPr id="36" name="Text 20"/>
          <p:cNvSpPr/>
          <p:nvPr/>
        </p:nvSpPr>
        <p:spPr>
          <a:xfrm>
            <a:off x="4947462" y="3110023"/>
            <a:ext cx="1468622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240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</a:t>
            </a:r>
            <a:endParaRPr lang="en-US" sz="1486" dirty="0"/>
          </a:p>
        </p:txBody>
      </p:sp>
      <p:sp>
        <p:nvSpPr>
          <p:cNvPr id="37" name="Text 21"/>
          <p:cNvSpPr/>
          <p:nvPr/>
        </p:nvSpPr>
        <p:spPr>
          <a:xfrm>
            <a:off x="2475392" y="3110023"/>
            <a:ext cx="204012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Reproduzierbare Pipeline</a:t>
            </a:r>
            <a:endParaRPr lang="en-US" sz="1478" dirty="0"/>
          </a:p>
        </p:txBody>
      </p:sp>
      <p:sp>
        <p:nvSpPr>
          <p:cNvPr id="38" name="Text 22"/>
          <p:cNvSpPr/>
          <p:nvPr/>
        </p:nvSpPr>
        <p:spPr>
          <a:xfrm>
            <a:off x="455206" y="3110023"/>
            <a:ext cx="173111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3533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(~1000 arXiv Papers)</a:t>
            </a:r>
            <a:endParaRPr lang="en-US" sz="148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"/>
          <p:cNvSpPr/>
          <p:nvPr/>
        </p:nvSpPr>
        <p:spPr>
          <a:xfrm>
            <a:off x="345558" y="4379285"/>
            <a:ext cx="6053913" cy="438593"/>
          </a:xfrm>
          <a:prstGeom prst="rect">
            <a:avLst/>
          </a:prstGeom>
          <a:solidFill>
            <a:srgbClr val="FEFEF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42" name="Text 219"/>
          <p:cNvSpPr/>
          <p:nvPr/>
        </p:nvSpPr>
        <p:spPr>
          <a:xfrm>
            <a:off x="408689" y="292395"/>
            <a:ext cx="5552189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480" b="1" dirty="0">
                <a:solidFill>
                  <a:srgbClr val="201F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Resultate: Linear vs. Naive</a:t>
            </a:r>
            <a:endParaRPr lang="en-US" sz="2480" dirty="0"/>
          </a:p>
        </p:txBody>
      </p:sp>
      <p:pic>
        <p:nvPicPr>
          <p:cNvPr id="244" name="Picture 243" descr="A screenshot of a graph&#10;&#10;AI-generated content may be incorrect.">
            <a:extLst>
              <a:ext uri="{FF2B5EF4-FFF2-40B4-BE49-F238E27FC236}">
                <a16:creationId xmlns:a16="http://schemas.microsoft.com/office/drawing/2014/main" id="{1DC4DBE0-8A78-97E9-76A0-0E17C90E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6" y="669538"/>
            <a:ext cx="7722940" cy="42311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08049" y="3967273"/>
            <a:ext cx="7917933" cy="777506"/>
          </a:xfrm>
          <a:prstGeom prst="rect">
            <a:avLst/>
          </a:prstGeom>
          <a:solidFill>
            <a:srgbClr val="1C477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" name="Text 2"/>
          <p:cNvSpPr/>
          <p:nvPr/>
        </p:nvSpPr>
        <p:spPr>
          <a:xfrm>
            <a:off x="707730" y="4056985"/>
            <a:ext cx="7476017" cy="6047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Fazit: LinearRAG lohnt sich fur grosse, wissensintensive Korpora, wo</a:t>
            </a:r>
            <a:endParaRPr lang="en-US" sz="1970" dirty="0"/>
          </a:p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Halluzinationen </a:t>
            </a:r>
            <a:r>
              <a:rPr lang="en-US" sz="1970" b="1" dirty="0" err="1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inakzeptabel</a:t>
            </a: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970" b="1" dirty="0" err="1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sind</a:t>
            </a: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9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5" y="1096483"/>
            <a:ext cx="8004323" cy="26780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8451" y="2757820"/>
            <a:ext cx="2309259" cy="9104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Engineering-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Aufwand, komplexes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Tooling.</a:t>
            </a:r>
            <a:endParaRPr lang="en-US" sz="2001" dirty="0"/>
          </a:p>
        </p:txBody>
      </p:sp>
      <p:sp>
        <p:nvSpPr>
          <p:cNvPr id="7" name="Text 4"/>
          <p:cNvSpPr/>
          <p:nvPr/>
        </p:nvSpPr>
        <p:spPr>
          <a:xfrm>
            <a:off x="2369067" y="2754497"/>
            <a:ext cx="2967148" cy="8838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 Faktentreue, skaliert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linear, kein LLM-Bottleneck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 Konstruktion.</a:t>
            </a:r>
            <a:endParaRPr lang="en-US" sz="1967" dirty="0"/>
          </a:p>
        </p:txBody>
      </p:sp>
      <p:sp>
        <p:nvSpPr>
          <p:cNvPr id="8" name="Text 5"/>
          <p:cNvSpPr/>
          <p:nvPr/>
        </p:nvSpPr>
        <p:spPr>
          <a:xfrm>
            <a:off x="707730" y="2774433"/>
            <a:ext cx="1202808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02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endParaRPr lang="en-US" sz="1902" dirty="0"/>
          </a:p>
        </p:txBody>
      </p:sp>
      <p:sp>
        <p:nvSpPr>
          <p:cNvPr id="9" name="Text 6"/>
          <p:cNvSpPr/>
          <p:nvPr/>
        </p:nvSpPr>
        <p:spPr>
          <a:xfrm>
            <a:off x="5685096" y="1697887"/>
            <a:ext cx="2714625" cy="9137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Kontext-Fragmentierung,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schwach bei Logik-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Sprüngen.</a:t>
            </a:r>
            <a:endParaRPr lang="en-US" sz="1965" dirty="0"/>
          </a:p>
        </p:txBody>
      </p:sp>
      <p:sp>
        <p:nvSpPr>
          <p:cNvPr id="10" name="Text 7"/>
          <p:cNvSpPr/>
          <p:nvPr/>
        </p:nvSpPr>
        <p:spPr>
          <a:xfrm>
            <a:off x="5691741" y="1236035"/>
            <a:ext cx="2073349" cy="3023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31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Nachteile (Contra)</a:t>
            </a:r>
            <a:endParaRPr lang="en-US" sz="1931" dirty="0"/>
          </a:p>
        </p:txBody>
      </p:sp>
      <p:sp>
        <p:nvSpPr>
          <p:cNvPr id="11" name="Text 8"/>
          <p:cNvSpPr/>
          <p:nvPr/>
        </p:nvSpPr>
        <p:spPr>
          <a:xfrm>
            <a:off x="2355776" y="1694564"/>
            <a:ext cx="2761142" cy="873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Einfaches Setup, geringe</a:t>
            </a:r>
            <a:endParaRPr lang="en-US" sz="2007" dirty="0"/>
          </a:p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Kosten.</a:t>
            </a:r>
            <a:endParaRPr lang="en-US" sz="2007" dirty="0"/>
          </a:p>
        </p:txBody>
      </p:sp>
      <p:sp>
        <p:nvSpPr>
          <p:cNvPr id="12" name="Text 9"/>
          <p:cNvSpPr/>
          <p:nvPr/>
        </p:nvSpPr>
        <p:spPr>
          <a:xfrm>
            <a:off x="707730" y="1714500"/>
            <a:ext cx="1322424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1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Naives RAG</a:t>
            </a:r>
            <a:endParaRPr lang="en-US" sz="1918" dirty="0"/>
          </a:p>
        </p:txBody>
      </p:sp>
      <p:sp>
        <p:nvSpPr>
          <p:cNvPr id="13" name="Text 10"/>
          <p:cNvSpPr/>
          <p:nvPr/>
        </p:nvSpPr>
        <p:spPr>
          <a:xfrm>
            <a:off x="2355776" y="1239358"/>
            <a:ext cx="1538398" cy="2990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2A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Vorteile (Pro)</a:t>
            </a:r>
            <a:endParaRPr lang="en-US" sz="2007" dirty="0"/>
          </a:p>
        </p:txBody>
      </p:sp>
      <p:sp>
        <p:nvSpPr>
          <p:cNvPr id="14" name="Text 11"/>
          <p:cNvSpPr/>
          <p:nvPr/>
        </p:nvSpPr>
        <p:spPr>
          <a:xfrm>
            <a:off x="701084" y="1252648"/>
            <a:ext cx="86057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07" b="1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</a:t>
            </a:r>
            <a:endParaRPr lang="en-US" sz="1907" dirty="0"/>
          </a:p>
        </p:txBody>
      </p:sp>
      <p:sp>
        <p:nvSpPr>
          <p:cNvPr id="15" name="Text 12"/>
          <p:cNvSpPr/>
          <p:nvPr/>
        </p:nvSpPr>
        <p:spPr>
          <a:xfrm>
            <a:off x="714375" y="524983"/>
            <a:ext cx="6050590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184" b="1" dirty="0">
                <a:solidFill>
                  <a:srgbClr val="2B4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Diskussion: Qualität vs.Aufwand</a:t>
            </a:r>
            <a:endParaRPr lang="en-US" sz="318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4063631"/>
            <a:ext cx="59808" cy="63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148" y="3525358"/>
            <a:ext cx="3508744" cy="4585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wahrend der</a:t>
            </a:r>
            <a:endParaRPr lang="en-US" sz="1413" dirty="0"/>
          </a:p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 Konstruktion.</a:t>
            </a:r>
            <a:endParaRPr lang="en-US" sz="141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3216349"/>
            <a:ext cx="59808" cy="6313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365744"/>
            <a:ext cx="59808" cy="5980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9" y="1568302"/>
            <a:ext cx="3900820" cy="182082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13" y="3369192"/>
            <a:ext cx="152843" cy="1993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35" y="3100055"/>
            <a:ext cx="146198" cy="152843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413" y="2837564"/>
            <a:ext cx="152843" cy="152843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35" y="2578395"/>
            <a:ext cx="149520" cy="152843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1555" y="2096608"/>
            <a:ext cx="76422" cy="43195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0119" y="1714500"/>
            <a:ext cx="142875" cy="142875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3711427" y="3103378"/>
            <a:ext cx="471820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85D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540.4MB</a:t>
            </a:r>
            <a:endParaRPr lang="en-US" sz="900" dirty="0"/>
          </a:p>
        </p:txBody>
      </p:sp>
      <p:sp>
        <p:nvSpPr>
          <p:cNvPr id="15" name="Text 3"/>
          <p:cNvSpPr/>
          <p:nvPr/>
        </p:nvSpPr>
        <p:spPr>
          <a:xfrm>
            <a:off x="3269512" y="3106701"/>
            <a:ext cx="24255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0" b="1" dirty="0">
                <a:solidFill>
                  <a:srgbClr val="3A65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3.0%</a:t>
            </a:r>
            <a:endParaRPr lang="en-US" sz="850" dirty="0"/>
          </a:p>
        </p:txBody>
      </p:sp>
      <p:sp>
        <p:nvSpPr>
          <p:cNvPr id="16" name="Text 4"/>
          <p:cNvSpPr/>
          <p:nvPr/>
        </p:nvSpPr>
        <p:spPr>
          <a:xfrm>
            <a:off x="1119741" y="3100055"/>
            <a:ext cx="727666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C5C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LM Studio (10)</a:t>
            </a:r>
            <a:endParaRPr lang="en-US" sz="913" dirty="0"/>
          </a:p>
        </p:txBody>
      </p:sp>
      <p:sp>
        <p:nvSpPr>
          <p:cNvPr id="17" name="Text 5"/>
          <p:cNvSpPr/>
          <p:nvPr/>
        </p:nvSpPr>
        <p:spPr>
          <a:xfrm>
            <a:off x="754247" y="3106701"/>
            <a:ext cx="59808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738" b="1" dirty="0">
                <a:solidFill>
                  <a:srgbClr val="AAAA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</a:t>
            </a:r>
            <a:endParaRPr lang="en-US" sz="738" dirty="0"/>
          </a:p>
        </p:txBody>
      </p:sp>
      <p:sp>
        <p:nvSpPr>
          <p:cNvPr id="18" name="Text 6"/>
          <p:cNvSpPr/>
          <p:nvPr/>
        </p:nvSpPr>
        <p:spPr>
          <a:xfrm>
            <a:off x="3711427" y="2847532"/>
            <a:ext cx="47182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3D647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689.9MB</a:t>
            </a:r>
            <a:endParaRPr lang="en-US" sz="913" dirty="0"/>
          </a:p>
        </p:txBody>
      </p:sp>
      <p:sp>
        <p:nvSpPr>
          <p:cNvPr id="19" name="Text 7"/>
          <p:cNvSpPr/>
          <p:nvPr/>
        </p:nvSpPr>
        <p:spPr>
          <a:xfrm>
            <a:off x="3339288" y="2850855"/>
            <a:ext cx="169456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E717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13" dirty="0"/>
          </a:p>
        </p:txBody>
      </p:sp>
      <p:sp>
        <p:nvSpPr>
          <p:cNvPr id="20" name="Text 8"/>
          <p:cNvSpPr/>
          <p:nvPr/>
        </p:nvSpPr>
        <p:spPr>
          <a:xfrm>
            <a:off x="1119741" y="2840887"/>
            <a:ext cx="973544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8" b="1" dirty="0">
                <a:solidFill>
                  <a:srgbClr val="5E5E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Edge (17)</a:t>
            </a:r>
            <a:endParaRPr lang="en-US" sz="918" dirty="0"/>
          </a:p>
        </p:txBody>
      </p:sp>
      <p:sp>
        <p:nvSpPr>
          <p:cNvPr id="21" name="Text 9"/>
          <p:cNvSpPr/>
          <p:nvPr/>
        </p:nvSpPr>
        <p:spPr>
          <a:xfrm>
            <a:off x="754247" y="2847532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735" b="1" dirty="0">
                <a:solidFill>
                  <a:srgbClr val="AEAE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735" dirty="0"/>
          </a:p>
        </p:txBody>
      </p:sp>
      <p:sp>
        <p:nvSpPr>
          <p:cNvPr id="22" name="Text 10"/>
          <p:cNvSpPr/>
          <p:nvPr/>
        </p:nvSpPr>
        <p:spPr>
          <a:xfrm>
            <a:off x="3631683" y="2581718"/>
            <a:ext cx="554887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3A5F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1'663.6MB</a:t>
            </a:r>
            <a:endParaRPr lang="en-US" sz="939" dirty="0"/>
          </a:p>
        </p:txBody>
      </p:sp>
      <p:sp>
        <p:nvSpPr>
          <p:cNvPr id="23" name="Text 11"/>
          <p:cNvSpPr/>
          <p:nvPr/>
        </p:nvSpPr>
        <p:spPr>
          <a:xfrm>
            <a:off x="3342610" y="2585041"/>
            <a:ext cx="16945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4E61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861" dirty="0"/>
          </a:p>
        </p:txBody>
      </p:sp>
      <p:sp>
        <p:nvSpPr>
          <p:cNvPr id="24" name="Text 12"/>
          <p:cNvSpPr/>
          <p:nvPr/>
        </p:nvSpPr>
        <p:spPr>
          <a:xfrm>
            <a:off x="1113096" y="2578395"/>
            <a:ext cx="116293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5" b="1" dirty="0">
                <a:solidFill>
                  <a:srgbClr val="64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Code (21)</a:t>
            </a:r>
            <a:endParaRPr lang="en-US" sz="905" dirty="0"/>
          </a:p>
        </p:txBody>
      </p:sp>
      <p:sp>
        <p:nvSpPr>
          <p:cNvPr id="25" name="Text 13"/>
          <p:cNvSpPr/>
          <p:nvPr/>
        </p:nvSpPr>
        <p:spPr>
          <a:xfrm>
            <a:off x="754247" y="2585041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96" b="1" dirty="0">
                <a:solidFill>
                  <a:srgbClr val="ABAB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696" dirty="0"/>
          </a:p>
        </p:txBody>
      </p:sp>
      <p:sp>
        <p:nvSpPr>
          <p:cNvPr id="26" name="Text 14"/>
          <p:cNvSpPr/>
          <p:nvPr/>
        </p:nvSpPr>
        <p:spPr>
          <a:xfrm>
            <a:off x="4422480" y="2339163"/>
            <a:ext cx="73099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82" b="1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782" dirty="0"/>
          </a:p>
        </p:txBody>
      </p:sp>
      <p:sp>
        <p:nvSpPr>
          <p:cNvPr id="27" name="Text 15"/>
          <p:cNvSpPr/>
          <p:nvPr/>
        </p:nvSpPr>
        <p:spPr>
          <a:xfrm>
            <a:off x="3708105" y="2332517"/>
            <a:ext cx="478465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87" b="1" dirty="0">
                <a:solidFill>
                  <a:srgbClr val="9E9E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Arbeitss...</a:t>
            </a:r>
            <a:endParaRPr lang="en-US" sz="887" dirty="0"/>
          </a:p>
        </p:txBody>
      </p:sp>
      <p:sp>
        <p:nvSpPr>
          <p:cNvPr id="28" name="Text 16"/>
          <p:cNvSpPr/>
          <p:nvPr/>
        </p:nvSpPr>
        <p:spPr>
          <a:xfrm>
            <a:off x="3302738" y="2332517"/>
            <a:ext cx="21265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9A9A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</a:t>
            </a:r>
            <a:endParaRPr lang="en-US" sz="814" dirty="0"/>
          </a:p>
        </p:txBody>
      </p:sp>
      <p:sp>
        <p:nvSpPr>
          <p:cNvPr id="29" name="Text 17"/>
          <p:cNvSpPr/>
          <p:nvPr/>
        </p:nvSpPr>
        <p:spPr>
          <a:xfrm>
            <a:off x="2528555" y="2339163"/>
            <a:ext cx="31233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9696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861" dirty="0"/>
          </a:p>
        </p:txBody>
      </p:sp>
      <p:sp>
        <p:nvSpPr>
          <p:cNvPr id="30" name="Text 18"/>
          <p:cNvSpPr/>
          <p:nvPr/>
        </p:nvSpPr>
        <p:spPr>
          <a:xfrm>
            <a:off x="727666" y="2335840"/>
            <a:ext cx="29904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74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874" dirty="0"/>
          </a:p>
        </p:txBody>
      </p:sp>
      <p:sp>
        <p:nvSpPr>
          <p:cNvPr id="31" name="Text 19"/>
          <p:cNvSpPr/>
          <p:nvPr/>
        </p:nvSpPr>
        <p:spPr>
          <a:xfrm>
            <a:off x="3884206" y="2109898"/>
            <a:ext cx="292395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20" b="1" dirty="0">
                <a:solidFill>
                  <a:srgbClr val="40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49%</a:t>
            </a:r>
            <a:endParaRPr lang="en-US" sz="1120" dirty="0"/>
          </a:p>
        </p:txBody>
      </p:sp>
      <p:sp>
        <p:nvSpPr>
          <p:cNvPr id="32" name="Text 20"/>
          <p:cNvSpPr/>
          <p:nvPr/>
        </p:nvSpPr>
        <p:spPr>
          <a:xfrm>
            <a:off x="3292770" y="2103253"/>
            <a:ext cx="21597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</a:t>
            </a:r>
            <a:endParaRPr lang="en-US" sz="1232" dirty="0"/>
          </a:p>
        </p:txBody>
      </p:sp>
      <p:sp>
        <p:nvSpPr>
          <p:cNvPr id="33" name="Text 21"/>
          <p:cNvSpPr/>
          <p:nvPr/>
        </p:nvSpPr>
        <p:spPr>
          <a:xfrm>
            <a:off x="3299416" y="1711177"/>
            <a:ext cx="1103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6B6C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Neuen Task ausführen</a:t>
            </a:r>
            <a:endParaRPr lang="en-US" sz="890" dirty="0"/>
          </a:p>
        </p:txBody>
      </p:sp>
      <p:sp>
        <p:nvSpPr>
          <p:cNvPr id="34" name="Text 22"/>
          <p:cNvSpPr/>
          <p:nvPr/>
        </p:nvSpPr>
        <p:spPr>
          <a:xfrm>
            <a:off x="734311" y="1714500"/>
            <a:ext cx="518337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36" b="1" dirty="0">
                <a:solidFill>
                  <a:srgbClr val="4E4F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Prozesse</a:t>
            </a:r>
            <a:endParaRPr lang="en-US" sz="1036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4875" y="1275907"/>
            <a:ext cx="56485" cy="63131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4721520" y="4475642"/>
            <a:ext cx="3053538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Frühzeitige Integration ist kritisch.</a:t>
            </a:r>
            <a:endParaRPr lang="en-US" sz="1517" dirty="0"/>
          </a:p>
        </p:txBody>
      </p:sp>
      <p:sp>
        <p:nvSpPr>
          <p:cNvPr id="37" name="Text 24"/>
          <p:cNvSpPr/>
          <p:nvPr/>
        </p:nvSpPr>
        <p:spPr>
          <a:xfrm>
            <a:off x="4711552" y="4219797"/>
            <a:ext cx="3365869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dirty="0">
                <a:solidFill>
                  <a:srgbClr val="2A2A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'Establish an End-to-End slice early.' -</a:t>
            </a:r>
            <a:endParaRPr lang="en-US" sz="1612" dirty="0"/>
          </a:p>
        </p:txBody>
      </p:sp>
      <p:sp>
        <p:nvSpPr>
          <p:cNvPr id="38" name="Text 25"/>
          <p:cNvSpPr/>
          <p:nvPr/>
        </p:nvSpPr>
        <p:spPr>
          <a:xfrm>
            <a:off x="4947462" y="3970596"/>
            <a:ext cx="146197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3B3B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 Learned</a:t>
            </a:r>
            <a:endParaRPr lang="en-US" sz="1562" dirty="0"/>
          </a:p>
        </p:txBody>
      </p:sp>
      <p:sp>
        <p:nvSpPr>
          <p:cNvPr id="39" name="Text 26"/>
          <p:cNvSpPr/>
          <p:nvPr/>
        </p:nvSpPr>
        <p:spPr>
          <a:xfrm>
            <a:off x="4708230" y="3365869"/>
            <a:ext cx="3392451" cy="5050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7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PDF-Extraktion (insb. Formeln) dauert</a:t>
            </a:r>
            <a:endParaRPr lang="en-US" sz="1507" dirty="0"/>
          </a:p>
          <a:p>
            <a:pPr marL="0" indent="0" algn="l">
              <a:buNone/>
            </a:pPr>
            <a:r>
              <a:rPr lang="en-US" sz="1507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Stunden pro Dokument.</a:t>
            </a:r>
            <a:endParaRPr lang="en-US" sz="1507" dirty="0"/>
          </a:p>
        </p:txBody>
      </p:sp>
      <p:sp>
        <p:nvSpPr>
          <p:cNvPr id="40" name="Text 27"/>
          <p:cNvSpPr/>
          <p:nvPr/>
        </p:nvSpPr>
        <p:spPr>
          <a:xfrm>
            <a:off x="4940817" y="3126637"/>
            <a:ext cx="933672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Zeitfaktor</a:t>
            </a:r>
            <a:endParaRPr lang="en-US" sz="1609" dirty="0"/>
          </a:p>
        </p:txBody>
      </p:sp>
      <p:sp>
        <p:nvSpPr>
          <p:cNvPr id="41" name="Text 28"/>
          <p:cNvSpPr/>
          <p:nvPr/>
        </p:nvSpPr>
        <p:spPr>
          <a:xfrm>
            <a:off x="4708230" y="2531878"/>
            <a:ext cx="3887529" cy="4917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30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Abhangigkeits-Konflikte (Windows vs.</a:t>
            </a:r>
            <a:endParaRPr lang="en-US" sz="1630" dirty="0"/>
          </a:p>
          <a:p>
            <a:pPr marL="0" indent="0" algn="l">
              <a:buNone/>
            </a:pPr>
            <a:r>
              <a:rPr lang="en-US" sz="1630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Linux, Dvc, Supabase, Docling-Container).</a:t>
            </a:r>
            <a:endParaRPr lang="en-US" sz="1630" dirty="0"/>
          </a:p>
        </p:txBody>
      </p:sp>
      <p:sp>
        <p:nvSpPr>
          <p:cNvPr id="42" name="Text 29"/>
          <p:cNvSpPr/>
          <p:nvPr/>
        </p:nvSpPr>
        <p:spPr>
          <a:xfrm>
            <a:off x="4841137" y="2272709"/>
            <a:ext cx="199028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Tooling-Komplexität</a:t>
            </a:r>
            <a:endParaRPr lang="en-US" sz="1664" dirty="0"/>
          </a:p>
        </p:txBody>
      </p:sp>
      <p:sp>
        <p:nvSpPr>
          <p:cNvPr id="43" name="Text 30"/>
          <p:cNvSpPr/>
          <p:nvPr/>
        </p:nvSpPr>
        <p:spPr>
          <a:xfrm>
            <a:off x="4708230" y="1435395"/>
            <a:ext cx="3880884" cy="7210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Enormer Strom- und Speicherbedarf (bis zu</a:t>
            </a:r>
            <a:endParaRPr lang="en-US" sz="1599" dirty="0"/>
          </a:p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3000 kWh,&gt;64GB RAM nötig).16GB VRAM</a:t>
            </a:r>
            <a:endParaRPr lang="en-US" sz="1599" dirty="0"/>
          </a:p>
          <a:p>
            <a:pPr marL="0" indent="0" algn="l">
              <a:buNone/>
            </a:pPr>
            <a:r>
              <a:rPr lang="en-US" sz="1599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waren oft unzureichend.</a:t>
            </a:r>
            <a:endParaRPr lang="en-US" sz="1599" dirty="0"/>
          </a:p>
        </p:txBody>
      </p:sp>
      <p:sp>
        <p:nvSpPr>
          <p:cNvPr id="44" name="Text 31"/>
          <p:cNvSpPr/>
          <p:nvPr/>
        </p:nvSpPr>
        <p:spPr>
          <a:xfrm>
            <a:off x="4950785" y="1192840"/>
            <a:ext cx="1086515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7" b="1" dirty="0">
                <a:solidFill>
                  <a:srgbClr val="3231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Ressourcen</a:t>
            </a:r>
            <a:endParaRPr lang="en-US" sz="1557" dirty="0"/>
          </a:p>
        </p:txBody>
      </p:sp>
      <p:sp>
        <p:nvSpPr>
          <p:cNvPr id="45" name="Text 32"/>
          <p:cNvSpPr/>
          <p:nvPr/>
        </p:nvSpPr>
        <p:spPr>
          <a:xfrm>
            <a:off x="694439" y="1199485"/>
            <a:ext cx="1458654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2C2B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Evidence</a:t>
            </a:r>
            <a:endParaRPr lang="en-US" sz="1562" dirty="0"/>
          </a:p>
        </p:txBody>
      </p:sp>
      <p:sp>
        <p:nvSpPr>
          <p:cNvPr id="46" name="Text 33"/>
          <p:cNvSpPr/>
          <p:nvPr/>
        </p:nvSpPr>
        <p:spPr>
          <a:xfrm>
            <a:off x="516675" y="495079"/>
            <a:ext cx="5984137" cy="4751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58" b="1" dirty="0">
                <a:solidFill>
                  <a:srgbClr val="354F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Lessons Learned: Engineering Challenges &amp; Risiken</a:t>
            </a:r>
            <a:endParaRPr lang="en-US" sz="30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7" y="4093535"/>
            <a:ext cx="518337" cy="5183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4" y="3392451"/>
            <a:ext cx="524983" cy="5183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2698012"/>
            <a:ext cx="518337" cy="5116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7" y="1986959"/>
            <a:ext cx="518337" cy="52498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07" y="1282552"/>
            <a:ext cx="518337" cy="524983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438718" y="4349381"/>
            <a:ext cx="6100430" cy="2890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53" b="1" dirty="0">
                <a:solidFill>
                  <a:srgbClr val="3837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Vollstandige Orchestrierung von OpenRAG-Eval via DVC-Pipelines</a:t>
            </a:r>
            <a:endParaRPr lang="en-US" sz="1653" dirty="0"/>
          </a:p>
        </p:txBody>
      </p:sp>
      <p:sp>
        <p:nvSpPr>
          <p:cNvPr id="11" name="Text 1"/>
          <p:cNvSpPr/>
          <p:nvPr/>
        </p:nvSpPr>
        <p:spPr>
          <a:xfrm>
            <a:off x="1445363" y="4090212"/>
            <a:ext cx="153839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7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DVC-Integration</a:t>
            </a:r>
            <a:endParaRPr lang="en-US" sz="1596" dirty="0"/>
          </a:p>
        </p:txBody>
      </p:sp>
      <p:sp>
        <p:nvSpPr>
          <p:cNvPr id="12" name="Text 2"/>
          <p:cNvSpPr/>
          <p:nvPr/>
        </p:nvSpPr>
        <p:spPr>
          <a:xfrm>
            <a:off x="1452009" y="3651619"/>
            <a:ext cx="386094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Konzeptgraphen statt </a:t>
            </a:r>
            <a:r>
              <a:rPr lang="en-US" sz="1674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reiner</a:t>
            </a:r>
            <a:r>
              <a:rPr lang="en-US" sz="1674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74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Ubersetzung</a:t>
            </a:r>
            <a:endParaRPr lang="en-US" sz="1674" dirty="0"/>
          </a:p>
        </p:txBody>
      </p:sp>
      <p:sp>
        <p:nvSpPr>
          <p:cNvPr id="13" name="Text 3"/>
          <p:cNvSpPr/>
          <p:nvPr/>
        </p:nvSpPr>
        <p:spPr>
          <a:xfrm>
            <a:off x="1445363" y="3392451"/>
            <a:ext cx="1687919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9" b="1" dirty="0">
                <a:solidFill>
                  <a:srgbClr val="26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Mehrsprachigkeit</a:t>
            </a:r>
            <a:endParaRPr lang="en-US" sz="1619" dirty="0"/>
          </a:p>
        </p:txBody>
      </p:sp>
      <p:sp>
        <p:nvSpPr>
          <p:cNvPr id="14" name="Text 4"/>
          <p:cNvSpPr/>
          <p:nvPr/>
        </p:nvSpPr>
        <p:spPr>
          <a:xfrm>
            <a:off x="1452009" y="2940567"/>
            <a:ext cx="5638578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Nutzung von Hyperkanten fur </a:t>
            </a:r>
            <a:r>
              <a:rPr lang="en-US" sz="1664" b="1" dirty="0" err="1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komplexes</a:t>
            </a:r>
            <a:r>
              <a:rPr lang="en-US" sz="1664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Relation-Clustering</a:t>
            </a:r>
            <a:endParaRPr lang="en-US" sz="1664" dirty="0"/>
          </a:p>
        </p:txBody>
      </p:sp>
      <p:sp>
        <p:nvSpPr>
          <p:cNvPr id="15" name="Text 5"/>
          <p:cNvSpPr/>
          <p:nvPr/>
        </p:nvSpPr>
        <p:spPr>
          <a:xfrm>
            <a:off x="1445363" y="2698012"/>
            <a:ext cx="135232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6262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Hypergraphen</a:t>
            </a:r>
            <a:endParaRPr lang="en-US" sz="1596" dirty="0"/>
          </a:p>
        </p:txBody>
      </p:sp>
      <p:sp>
        <p:nvSpPr>
          <p:cNvPr id="16" name="Text 6"/>
          <p:cNvSpPr/>
          <p:nvPr/>
        </p:nvSpPr>
        <p:spPr>
          <a:xfrm>
            <a:off x="1452009" y="2249451"/>
            <a:ext cx="529966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von Zeit und Ort als Dimensionen </a:t>
            </a:r>
            <a:r>
              <a:rPr lang="en-US" sz="1664" b="1" dirty="0" err="1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</a:t>
            </a:r>
            <a:r>
              <a:rPr lang="en-US" sz="1664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Graphen</a:t>
            </a:r>
            <a:endParaRPr lang="en-US" sz="1664" dirty="0"/>
          </a:p>
        </p:txBody>
      </p:sp>
      <p:sp>
        <p:nvSpPr>
          <p:cNvPr id="17" name="Text 7"/>
          <p:cNvSpPr/>
          <p:nvPr/>
        </p:nvSpPr>
        <p:spPr>
          <a:xfrm>
            <a:off x="1438718" y="1990282"/>
            <a:ext cx="1880634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27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Temporale Graphen</a:t>
            </a:r>
            <a:endParaRPr lang="en-US" sz="1627" dirty="0"/>
          </a:p>
        </p:txBody>
      </p:sp>
      <p:sp>
        <p:nvSpPr>
          <p:cNvPr id="18" name="Text 8"/>
          <p:cNvSpPr/>
          <p:nvPr/>
        </p:nvSpPr>
        <p:spPr>
          <a:xfrm>
            <a:off x="1438718" y="1518461"/>
            <a:ext cx="3502099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Bessere</a:t>
            </a:r>
            <a:r>
              <a:rPr lang="en-US" sz="1698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Auflösung</a:t>
            </a:r>
            <a:r>
              <a:rPr lang="en-US" sz="1698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von </a:t>
            </a:r>
            <a:r>
              <a:rPr lang="en-US" sz="1698" b="1" dirty="0" err="1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Entitäten</a:t>
            </a:r>
            <a:endParaRPr lang="en-US" sz="1698" dirty="0"/>
          </a:p>
        </p:txBody>
      </p:sp>
      <p:sp>
        <p:nvSpPr>
          <p:cNvPr id="20" name="Text 10"/>
          <p:cNvSpPr/>
          <p:nvPr/>
        </p:nvSpPr>
        <p:spPr>
          <a:xfrm>
            <a:off x="1445363" y="1272584"/>
            <a:ext cx="3173154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Datenqualitat &amp; Entity Resolution:</a:t>
            </a:r>
            <a:endParaRPr lang="en-US" sz="1609" dirty="0"/>
          </a:p>
        </p:txBody>
      </p:sp>
      <p:sp>
        <p:nvSpPr>
          <p:cNvPr id="21" name="Text 11"/>
          <p:cNvSpPr/>
          <p:nvPr/>
        </p:nvSpPr>
        <p:spPr>
          <a:xfrm>
            <a:off x="701084" y="518337"/>
            <a:ext cx="5246503" cy="4651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980" b="1" dirty="0">
                <a:solidFill>
                  <a:srgbClr val="344C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Ausblick &amp; Weiterentwicklung</a:t>
            </a:r>
            <a:endParaRPr lang="en-US" sz="29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94439" y="3508744"/>
            <a:ext cx="724343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"Gutes Requirements Engineering ist essenziell Der Ressourcenhunger war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überraschend."-M.Allenspach "Komplexitat explodiert mit LLMs. Iteratives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Vorgehen ist Pflicht." - L. Koller "Infrastruktur limitiert Skalierung.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Benchmarks waren lebenswichtig."- E. So</a:t>
            </a:r>
            <a:endParaRPr lang="en-US" sz="1737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7" y="2535201"/>
            <a:ext cx="73099" cy="7309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7" y="1903892"/>
            <a:ext cx="73099" cy="73099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1272584"/>
            <a:ext cx="73099" cy="7642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01084" y="3222994"/>
            <a:ext cx="2521910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2454" b="1" dirty="0">
                <a:solidFill>
                  <a:srgbClr val="3A4E5C"/>
                </a:solidFill>
                <a:latin typeface="Alumni Sans" pitchFamily="34" charset="0"/>
                <a:ea typeface="Alumni Sans" pitchFamily="34" charset="-122"/>
                <a:cs typeface="Alumni Sans" pitchFamily="34" charset="-120"/>
              </a:rPr>
              <a:t>Persönliche Erkenntnisse</a:t>
            </a:r>
            <a:endParaRPr lang="en-US" sz="2454" dirty="0"/>
          </a:p>
        </p:txBody>
      </p:sp>
      <p:sp>
        <p:nvSpPr>
          <p:cNvPr id="9" name="Text 2"/>
          <p:cNvSpPr/>
          <p:nvPr/>
        </p:nvSpPr>
        <p:spPr>
          <a:xfrm>
            <a:off x="927026" y="2717948"/>
            <a:ext cx="3791172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61" b="1" dirty="0">
                <a:solidFill>
                  <a:srgbClr val="34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technischer Komplexitat bezahlt.</a:t>
            </a:r>
            <a:endParaRPr lang="en-US" sz="1761" dirty="0"/>
          </a:p>
        </p:txBody>
      </p:sp>
      <p:sp>
        <p:nvSpPr>
          <p:cNvPr id="10" name="Text 3"/>
          <p:cNvSpPr/>
          <p:nvPr/>
        </p:nvSpPr>
        <p:spPr>
          <a:xfrm>
            <a:off x="1970346" y="2418907"/>
            <a:ext cx="6180174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7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ist kein "Free Lunch". Der Gewinn an Qualitat wird mit</a:t>
            </a:r>
            <a:endParaRPr lang="en-US" sz="1727" dirty="0"/>
          </a:p>
        </p:txBody>
      </p:sp>
      <p:sp>
        <p:nvSpPr>
          <p:cNvPr id="11" name="Text 4"/>
          <p:cNvSpPr/>
          <p:nvPr/>
        </p:nvSpPr>
        <p:spPr>
          <a:xfrm>
            <a:off x="913735" y="2435520"/>
            <a:ext cx="1016738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b="1" dirty="0">
                <a:solidFill>
                  <a:srgbClr val="2A2A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Trade-off:</a:t>
            </a:r>
            <a:endParaRPr lang="en-US" sz="1737" dirty="0"/>
          </a:p>
        </p:txBody>
      </p:sp>
      <p:sp>
        <p:nvSpPr>
          <p:cNvPr id="12" name="Text 5"/>
          <p:cNvSpPr/>
          <p:nvPr/>
        </p:nvSpPr>
        <p:spPr>
          <a:xfrm>
            <a:off x="920381" y="1810858"/>
            <a:ext cx="133903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2222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674" dirty="0"/>
          </a:p>
        </p:txBody>
      </p:sp>
      <p:sp>
        <p:nvSpPr>
          <p:cNvPr id="13" name="Text 6"/>
          <p:cNvSpPr/>
          <p:nvPr/>
        </p:nvSpPr>
        <p:spPr>
          <a:xfrm>
            <a:off x="2315904" y="1784276"/>
            <a:ext cx="5037174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bestätigt theoretische Vorteile (Sparsität,</a:t>
            </a:r>
            <a:endParaRPr lang="en-US" sz="1745" dirty="0"/>
          </a:p>
        </p:txBody>
      </p:sp>
      <p:sp>
        <p:nvSpPr>
          <p:cNvPr id="14" name="Text 7"/>
          <p:cNvSpPr/>
          <p:nvPr/>
        </p:nvSpPr>
        <p:spPr>
          <a:xfrm>
            <a:off x="920381" y="2089962"/>
            <a:ext cx="273123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3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Skalierbarkeit) in der Praxis.</a:t>
            </a:r>
            <a:endParaRPr lang="en-US" sz="1803" dirty="0"/>
          </a:p>
        </p:txBody>
      </p:sp>
      <p:sp>
        <p:nvSpPr>
          <p:cNvPr id="15" name="Text 8"/>
          <p:cNvSpPr/>
          <p:nvPr/>
        </p:nvSpPr>
        <p:spPr>
          <a:xfrm>
            <a:off x="920381" y="1468622"/>
            <a:ext cx="2156416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6" b="1" dirty="0">
                <a:solidFill>
                  <a:srgbClr val="3433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erfolgreich aufgebaut.</a:t>
            </a:r>
            <a:endParaRPr lang="en-US" sz="1776" dirty="0"/>
          </a:p>
        </p:txBody>
      </p:sp>
      <p:sp>
        <p:nvSpPr>
          <p:cNvPr id="16" name="Text 9"/>
          <p:cNvSpPr/>
          <p:nvPr/>
        </p:nvSpPr>
        <p:spPr>
          <a:xfrm>
            <a:off x="2462102" y="1152968"/>
            <a:ext cx="5857875" cy="3123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11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 reproduzierbare GraphRAG-Pipeline (PDF-to-Eval) wurde</a:t>
            </a:r>
            <a:endParaRPr lang="en-US" sz="1711" dirty="0"/>
          </a:p>
        </p:txBody>
      </p:sp>
      <p:sp>
        <p:nvSpPr>
          <p:cNvPr id="17" name="Text 10"/>
          <p:cNvSpPr/>
          <p:nvPr/>
        </p:nvSpPr>
        <p:spPr>
          <a:xfrm>
            <a:off x="917058" y="1166259"/>
            <a:ext cx="1498526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Zielerreichung:</a:t>
            </a:r>
            <a:endParaRPr lang="en-US" sz="1688" dirty="0"/>
          </a:p>
        </p:txBody>
      </p:sp>
      <p:sp>
        <p:nvSpPr>
          <p:cNvPr id="18" name="Text 11"/>
          <p:cNvSpPr/>
          <p:nvPr/>
        </p:nvSpPr>
        <p:spPr>
          <a:xfrm>
            <a:off x="651244" y="524983"/>
            <a:ext cx="970221" cy="415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378" b="1" dirty="0">
                <a:solidFill>
                  <a:srgbClr val="334A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</a:t>
            </a:r>
            <a:endParaRPr lang="en-US" sz="337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41" y="4233087"/>
            <a:ext cx="551564" cy="544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0346" y="3385805"/>
            <a:ext cx="5249826" cy="54159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 Machine Learning for Software Engineers 2025/2026</a:t>
            </a:r>
            <a:endParaRPr lang="en-US" sz="1614" dirty="0"/>
          </a:p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Ostschweizer Fachhochschule</a:t>
            </a:r>
            <a:endParaRPr lang="en-US" sz="1614" dirty="0"/>
          </a:p>
        </p:txBody>
      </p:sp>
      <p:sp>
        <p:nvSpPr>
          <p:cNvPr id="5" name="Text 2"/>
          <p:cNvSpPr/>
          <p:nvPr/>
        </p:nvSpPr>
        <p:spPr>
          <a:xfrm>
            <a:off x="2890727" y="1727791"/>
            <a:ext cx="3359224" cy="1461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Lukas Koller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Emanuel Sovrano</a:t>
            </a:r>
            <a:endParaRPr lang="en-US" sz="3074" dirty="0"/>
          </a:p>
        </p:txBody>
      </p:sp>
      <p:sp>
        <p:nvSpPr>
          <p:cNvPr id="6" name="Text 3"/>
          <p:cNvSpPr/>
          <p:nvPr/>
        </p:nvSpPr>
        <p:spPr>
          <a:xfrm>
            <a:off x="2302613" y="890477"/>
            <a:ext cx="4618517" cy="5781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4006" b="1" dirty="0">
                <a:solidFill>
                  <a:srgbClr val="334B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Projektteam IMARA</a:t>
            </a:r>
            <a:endParaRPr lang="en-US" sz="400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0078" y="4724843"/>
            <a:ext cx="139884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505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(Verbunden)</a:t>
            </a:r>
            <a:endParaRPr lang="en-US" sz="129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17" y="2744529"/>
            <a:ext cx="3475517" cy="193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663" y="2219547"/>
            <a:ext cx="112638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41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 (Isoliert)</a:t>
            </a:r>
            <a:endParaRPr lang="en-US" sz="129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78" y="674503"/>
            <a:ext cx="1850730" cy="150517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01265" y="2668108"/>
            <a:ext cx="89047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63" b="1" dirty="0">
                <a:solidFill>
                  <a:srgbClr val="3332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RAG</a:t>
            </a:r>
            <a:endParaRPr lang="en-US" sz="1363" dirty="0"/>
          </a:p>
        </p:txBody>
      </p:sp>
      <p:sp>
        <p:nvSpPr>
          <p:cNvPr id="8" name="Text 3"/>
          <p:cNvSpPr/>
          <p:nvPr/>
        </p:nvSpPr>
        <p:spPr>
          <a:xfrm>
            <a:off x="4794619" y="711052"/>
            <a:ext cx="94696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RAG</a:t>
            </a:r>
            <a:endParaRPr lang="en-US" sz="139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355" y="711052"/>
            <a:ext cx="13291" cy="42197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2619" y="4183247"/>
            <a:ext cx="334593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545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 (Wissenschaftliche PDFs).</a:t>
            </a:r>
            <a:endParaRPr lang="en-US" sz="1402" dirty="0"/>
          </a:p>
        </p:txBody>
      </p:sp>
      <p:sp>
        <p:nvSpPr>
          <p:cNvPr id="11" name="Text 5"/>
          <p:cNvSpPr/>
          <p:nvPr/>
        </p:nvSpPr>
        <p:spPr>
          <a:xfrm>
            <a:off x="222619" y="3983887"/>
            <a:ext cx="923703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Datenbasis</a:t>
            </a:r>
            <a:endParaRPr lang="en-US" sz="1392" dirty="0"/>
          </a:p>
        </p:txBody>
      </p:sp>
      <p:sp>
        <p:nvSpPr>
          <p:cNvPr id="12" name="Text 6"/>
          <p:cNvSpPr/>
          <p:nvPr/>
        </p:nvSpPr>
        <p:spPr>
          <a:xfrm>
            <a:off x="222619" y="2963826"/>
            <a:ext cx="3987209" cy="824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beweist hohe Skalierbarkeit und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Faktentreue ("Groundedness"), erfordert jedoch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signifikant höhere Engineering-Investitionen als die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Baseline.</a:t>
            </a:r>
            <a:endParaRPr lang="en-US" sz="1392" dirty="0"/>
          </a:p>
        </p:txBody>
      </p:sp>
      <p:sp>
        <p:nvSpPr>
          <p:cNvPr id="13" name="Text 7"/>
          <p:cNvSpPr/>
          <p:nvPr/>
        </p:nvSpPr>
        <p:spPr>
          <a:xfrm>
            <a:off x="225942" y="2754497"/>
            <a:ext cx="724343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4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Ergebnis</a:t>
            </a:r>
            <a:endParaRPr lang="en-US" sz="1387" dirty="0"/>
          </a:p>
        </p:txBody>
      </p:sp>
      <p:sp>
        <p:nvSpPr>
          <p:cNvPr id="14" name="Text 8"/>
          <p:cNvSpPr/>
          <p:nvPr/>
        </p:nvSpPr>
        <p:spPr>
          <a:xfrm>
            <a:off x="215974" y="1950410"/>
            <a:ext cx="4056985" cy="6213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Aufbau einer End-to-End-Pipeline (PDF zu Eval) zum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Vergleich von reinem Vektor-RAG mit GraphRAG-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Varianten (LinearRAG, LeanRAG, GraphMERT).</a:t>
            </a:r>
            <a:endParaRPr lang="en-US" sz="1389" dirty="0"/>
          </a:p>
        </p:txBody>
      </p:sp>
      <p:sp>
        <p:nvSpPr>
          <p:cNvPr id="15" name="Text 9"/>
          <p:cNvSpPr/>
          <p:nvPr/>
        </p:nvSpPr>
        <p:spPr>
          <a:xfrm>
            <a:off x="222619" y="1737759"/>
            <a:ext cx="963576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Zielsetzung</a:t>
            </a:r>
            <a:endParaRPr lang="en-US" sz="1397" dirty="0"/>
          </a:p>
        </p:txBody>
      </p:sp>
      <p:sp>
        <p:nvSpPr>
          <p:cNvPr id="16" name="Text 10"/>
          <p:cNvSpPr/>
          <p:nvPr/>
        </p:nvSpPr>
        <p:spPr>
          <a:xfrm>
            <a:off x="215974" y="927026"/>
            <a:ext cx="4113471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 RAG-Systeme stossen bei komplexen,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mehrschrittigen Anfragen (Multi-Hop) an Grenzen. Es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fehlt die explizite Modellierung von Beziehungen.</a:t>
            </a:r>
            <a:endParaRPr lang="en-US" sz="1387" dirty="0"/>
          </a:p>
        </p:txBody>
      </p:sp>
      <p:sp>
        <p:nvSpPr>
          <p:cNvPr id="17" name="Text 11"/>
          <p:cNvSpPr/>
          <p:nvPr/>
        </p:nvSpPr>
        <p:spPr>
          <a:xfrm>
            <a:off x="215974" y="717698"/>
            <a:ext cx="1179549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Ausgangslage</a:t>
            </a:r>
            <a:endParaRPr lang="en-US" sz="1397" dirty="0"/>
          </a:p>
        </p:txBody>
      </p:sp>
      <p:sp>
        <p:nvSpPr>
          <p:cNvPr id="18" name="Text 12"/>
          <p:cNvSpPr/>
          <p:nvPr/>
        </p:nvSpPr>
        <p:spPr>
          <a:xfrm>
            <a:off x="222619" y="142875"/>
            <a:ext cx="3877561" cy="3555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564" b="1" dirty="0">
                <a:solidFill>
                  <a:srgbClr val="21211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Abstract: Vektor vs. Graph</a:t>
            </a:r>
            <a:endParaRPr lang="en-US" sz="256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5855" y="4950785"/>
            <a:ext cx="521660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643" y="1425196"/>
            <a:ext cx="3369192" cy="328612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888" y="1857375"/>
            <a:ext cx="2428875" cy="262159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79105" y="664535"/>
            <a:ext cx="655563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8" b="1" dirty="0">
                <a:solidFill>
                  <a:srgbClr val="4E4E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 als Kontext: Transformation passiver Daten in ein aktives Modell.</a:t>
            </a:r>
            <a:endParaRPr lang="en-US" sz="1578" dirty="0"/>
          </a:p>
        </p:txBody>
      </p:sp>
      <p:sp>
        <p:nvSpPr>
          <p:cNvPr id="20" name="Text 11"/>
          <p:cNvSpPr/>
          <p:nvPr/>
        </p:nvSpPr>
        <p:spPr>
          <a:xfrm>
            <a:off x="289073" y="249201"/>
            <a:ext cx="5871166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695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 Paradigma 'Al-Native GraphRAG'</a:t>
            </a:r>
            <a:endParaRPr lang="en-US" sz="269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05" y="1056610"/>
            <a:ext cx="3379160" cy="36715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55" y="711052"/>
            <a:ext cx="13291" cy="4226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0299" y="4329445"/>
            <a:ext cx="119616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410" b="1" dirty="0">
                <a:solidFill>
                  <a:srgbClr val="293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endParaRPr lang="en-US" sz="1410" dirty="0"/>
          </a:p>
        </p:txBody>
      </p:sp>
      <p:sp>
        <p:nvSpPr>
          <p:cNvPr id="6" name="Text 2"/>
          <p:cNvSpPr/>
          <p:nvPr/>
        </p:nvSpPr>
        <p:spPr>
          <a:xfrm>
            <a:off x="5691741" y="3113346"/>
            <a:ext cx="139552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42" b="1" dirty="0">
                <a:solidFill>
                  <a:srgbClr val="3F4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342" dirty="0"/>
          </a:p>
        </p:txBody>
      </p:sp>
      <p:sp>
        <p:nvSpPr>
          <p:cNvPr id="7" name="Text 3"/>
          <p:cNvSpPr/>
          <p:nvPr/>
        </p:nvSpPr>
        <p:spPr>
          <a:xfrm>
            <a:off x="7957805" y="2608299"/>
            <a:ext cx="4884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b="1" dirty="0">
                <a:solidFill>
                  <a:srgbClr val="6A6E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 LINE</a:t>
            </a:r>
            <a:endParaRPr lang="en-US" sz="874" dirty="0"/>
          </a:p>
        </p:txBody>
      </p:sp>
      <p:sp>
        <p:nvSpPr>
          <p:cNvPr id="10" name="Text 6"/>
          <p:cNvSpPr/>
          <p:nvPr/>
        </p:nvSpPr>
        <p:spPr>
          <a:xfrm>
            <a:off x="4807910" y="701084"/>
            <a:ext cx="1405491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</a:t>
            </a:r>
            <a:endParaRPr lang="en-US" sz="1481" dirty="0"/>
          </a:p>
        </p:txBody>
      </p:sp>
      <p:sp>
        <p:nvSpPr>
          <p:cNvPr id="11" name="Text 7"/>
          <p:cNvSpPr/>
          <p:nvPr/>
        </p:nvSpPr>
        <p:spPr>
          <a:xfrm>
            <a:off x="222619" y="3807785"/>
            <a:ext cx="1588238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30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4.Abhängigkeit:</a:t>
            </a:r>
            <a:endParaRPr lang="en-US" sz="1470" dirty="0"/>
          </a:p>
        </p:txBody>
      </p:sp>
      <p:sp>
        <p:nvSpPr>
          <p:cNvPr id="12" name="Text 8"/>
          <p:cNvSpPr/>
          <p:nvPr/>
        </p:nvSpPr>
        <p:spPr>
          <a:xfrm>
            <a:off x="222619" y="2751174"/>
            <a:ext cx="179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640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1640" dirty="0"/>
          </a:p>
        </p:txBody>
      </p:sp>
      <p:sp>
        <p:nvSpPr>
          <p:cNvPr id="13" name="Text 9"/>
          <p:cNvSpPr/>
          <p:nvPr/>
        </p:nvSpPr>
        <p:spPr>
          <a:xfrm>
            <a:off x="229265" y="2983762"/>
            <a:ext cx="4013791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Komplexe Fragen, die Logiksprunge uber</a:t>
            </a:r>
            <a:endParaRPr lang="en-US" sz="1562" dirty="0"/>
          </a:p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mehrere Dokumente erfordern (A -&gt; B -&gt; C),</a:t>
            </a:r>
            <a:endParaRPr lang="en-US" sz="1562" dirty="0"/>
          </a:p>
          <a:p>
            <a:pPr marL="0" indent="0" algn="l">
              <a:buNone/>
            </a:pP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können nicht zuverlassig beantwortet </a:t>
            </a:r>
            <a:r>
              <a:rPr lang="en-US" sz="1562" dirty="0" err="1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werden</a:t>
            </a:r>
            <a:r>
              <a:rPr lang="en-US" sz="1562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62" dirty="0"/>
          </a:p>
        </p:txBody>
      </p:sp>
      <p:sp>
        <p:nvSpPr>
          <p:cNvPr id="14" name="Text 10"/>
          <p:cNvSpPr/>
          <p:nvPr/>
        </p:nvSpPr>
        <p:spPr>
          <a:xfrm>
            <a:off x="435270" y="2747852"/>
            <a:ext cx="335590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7" b="1" dirty="0" err="1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Versagen</a:t>
            </a:r>
            <a:r>
              <a:rPr lang="en-US" sz="1497" b="1" dirty="0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97" b="1" dirty="0" err="1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</a:t>
            </a:r>
            <a:r>
              <a:rPr lang="en-US" sz="1497" b="1" dirty="0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Multi-Hop-Reasoning:</a:t>
            </a:r>
            <a:endParaRPr lang="en-US" sz="1497" dirty="0"/>
          </a:p>
        </p:txBody>
      </p:sp>
      <p:sp>
        <p:nvSpPr>
          <p:cNvPr id="15" name="Text 11"/>
          <p:cNvSpPr/>
          <p:nvPr/>
        </p:nvSpPr>
        <p:spPr>
          <a:xfrm>
            <a:off x="222619" y="1963701"/>
            <a:ext cx="3877561" cy="6080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findet Ahnlichkeiten, versteht</a:t>
            </a:r>
            <a:endParaRPr lang="en-US" sz="1575" dirty="0"/>
          </a:p>
          <a:p>
            <a:pPr marL="0" indent="0" algn="l">
              <a:buNone/>
            </a:pPr>
            <a:r>
              <a:rPr lang="en-US" sz="1575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aber keine Kausalitat oder Hierarchien.</a:t>
            </a:r>
            <a:endParaRPr lang="en-US" sz="1575" dirty="0"/>
          </a:p>
        </p:txBody>
      </p:sp>
      <p:sp>
        <p:nvSpPr>
          <p:cNvPr id="16" name="Text 12"/>
          <p:cNvSpPr/>
          <p:nvPr/>
        </p:nvSpPr>
        <p:spPr>
          <a:xfrm>
            <a:off x="435270" y="1727791"/>
            <a:ext cx="2222869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0" b="1" dirty="0" err="1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Implizite</a:t>
            </a:r>
            <a:r>
              <a:rPr lang="en-US" sz="1510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10" b="1" dirty="0" err="1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Beziehungen</a:t>
            </a:r>
            <a:r>
              <a:rPr lang="en-US" sz="1510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10" dirty="0"/>
          </a:p>
        </p:txBody>
      </p:sp>
      <p:sp>
        <p:nvSpPr>
          <p:cNvPr id="17" name="Text 13"/>
          <p:cNvSpPr/>
          <p:nvPr/>
        </p:nvSpPr>
        <p:spPr>
          <a:xfrm>
            <a:off x="222619" y="1727791"/>
            <a:ext cx="17610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67" b="1" dirty="0">
                <a:solidFill>
                  <a:srgbClr val="3F3E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1567" dirty="0"/>
          </a:p>
        </p:txBody>
      </p:sp>
      <p:sp>
        <p:nvSpPr>
          <p:cNvPr id="18" name="Text 14"/>
          <p:cNvSpPr/>
          <p:nvPr/>
        </p:nvSpPr>
        <p:spPr>
          <a:xfrm>
            <a:off x="222619" y="933672"/>
            <a:ext cx="3731363" cy="6445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 zerschneidet den naturlichen</a:t>
            </a:r>
            <a:endParaRPr lang="en-US" sz="1559" dirty="0"/>
          </a:p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Informationsfluss. Zusammenhange uber</a:t>
            </a:r>
            <a:endParaRPr lang="en-US" sz="1559" dirty="0"/>
          </a:p>
          <a:p>
            <a:pPr marL="0" indent="0" algn="l">
              <a:buNone/>
            </a:pPr>
            <a:r>
              <a:rPr lang="en-US" sz="1559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Abschnittsgrenzen hinweg gehen verloren.</a:t>
            </a:r>
            <a:endParaRPr lang="en-US" sz="1559" dirty="0"/>
          </a:p>
        </p:txBody>
      </p:sp>
      <p:sp>
        <p:nvSpPr>
          <p:cNvPr id="19" name="Text 15"/>
          <p:cNvSpPr/>
          <p:nvPr/>
        </p:nvSpPr>
        <p:spPr>
          <a:xfrm>
            <a:off x="222619" y="701084"/>
            <a:ext cx="3056860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4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1.Kontextuelle </a:t>
            </a:r>
            <a:r>
              <a:rPr lang="en-US" sz="1544" b="1" dirty="0" err="1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</a:t>
            </a:r>
            <a:r>
              <a:rPr lang="en-US" sz="1544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44" b="1" dirty="0"/>
          </a:p>
        </p:txBody>
      </p:sp>
      <p:sp>
        <p:nvSpPr>
          <p:cNvPr id="20" name="Text 16"/>
          <p:cNvSpPr/>
          <p:nvPr/>
        </p:nvSpPr>
        <p:spPr>
          <a:xfrm>
            <a:off x="235910" y="136230"/>
            <a:ext cx="6655317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656" b="1" dirty="0">
                <a:solidFill>
                  <a:srgbClr val="2121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Grenzen des naiven, vektorbasierten RAG</a:t>
            </a:r>
            <a:endParaRPr lang="en-US" sz="2656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01FF5D0-3A5A-FDF6-E4D4-54D10981E5B9}"/>
              </a:ext>
            </a:extLst>
          </p:cNvPr>
          <p:cNvSpPr/>
          <p:nvPr/>
        </p:nvSpPr>
        <p:spPr>
          <a:xfrm>
            <a:off x="222619" y="4209828"/>
            <a:ext cx="4266813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r>
              <a:rPr lang="en-US" sz="1400" dirty="0"/>
              <a:t>Die </a:t>
            </a:r>
            <a:r>
              <a:rPr lang="en-US" sz="1400" dirty="0" err="1"/>
              <a:t>Qualitat</a:t>
            </a:r>
            <a:r>
              <a:rPr lang="en-US" sz="1400" dirty="0"/>
              <a:t> </a:t>
            </a:r>
            <a:r>
              <a:rPr lang="en-US" sz="1400" dirty="0" err="1"/>
              <a:t>steht</a:t>
            </a:r>
            <a:r>
              <a:rPr lang="en-US" sz="1400" dirty="0"/>
              <a:t> und </a:t>
            </a:r>
            <a:r>
              <a:rPr lang="en-US" sz="1400" dirty="0" err="1"/>
              <a:t>fällt</a:t>
            </a:r>
            <a:r>
              <a:rPr lang="en-US" sz="1400" dirty="0"/>
              <a:t> </a:t>
            </a:r>
          </a:p>
          <a:p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der </a:t>
            </a:r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heuristischen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Chunking-</a:t>
            </a:r>
            <a:r>
              <a:rPr lang="en-US" sz="1400" dirty="0" err="1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</a:t>
            </a:r>
            <a:r>
              <a:rPr lang="en-US" sz="1400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  <a:p>
            <a:pPr marL="0" indent="0" algn="l">
              <a:buNone/>
            </a:pPr>
            <a:endParaRPr lang="en-US" sz="1562" dirty="0"/>
          </a:p>
          <a:p>
            <a:pPr marL="0" indent="0" algn="l">
              <a:buNone/>
            </a:pPr>
            <a:endParaRPr lang="en-US" sz="156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40"/>
          <p:cNvSpPr/>
          <p:nvPr/>
        </p:nvSpPr>
        <p:spPr>
          <a:xfrm>
            <a:off x="362172" y="305686"/>
            <a:ext cx="6519087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451" b="1" dirty="0">
                <a:solidFill>
                  <a:srgbClr val="3130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Systemarchitektur &amp; Tech Stack</a:t>
            </a:r>
            <a:endParaRPr lang="en-US" sz="3451" dirty="0"/>
          </a:p>
        </p:txBody>
      </p:sp>
      <p:sp>
        <p:nvSpPr>
          <p:cNvPr id="117" name="Text 41"/>
          <p:cNvSpPr/>
          <p:nvPr/>
        </p:nvSpPr>
        <p:spPr>
          <a:xfrm>
            <a:off x="993480" y="4801265"/>
            <a:ext cx="5608674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6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 PostgreSQL (pgvector),</a:t>
            </a:r>
            <a:r>
              <a:rPr lang="en-US" sz="1290" b="1" dirty="0" err="1">
                <a:solidFill>
                  <a:srgbClr val="56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Docling</a:t>
            </a:r>
            <a:endParaRPr lang="en-US" sz="1290" dirty="0"/>
          </a:p>
        </p:txBody>
      </p:sp>
      <p:sp>
        <p:nvSpPr>
          <p:cNvPr id="118" name="Text 42"/>
          <p:cNvSpPr/>
          <p:nvPr/>
        </p:nvSpPr>
        <p:spPr>
          <a:xfrm>
            <a:off x="362172" y="4811233"/>
            <a:ext cx="548241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544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  <p:pic>
        <p:nvPicPr>
          <p:cNvPr id="120" name="Picture 119" descr="A diagram of a computer&#10;&#10;AI-generated content may be incorrect.">
            <a:extLst>
              <a:ext uri="{FF2B5EF4-FFF2-40B4-BE49-F238E27FC236}">
                <a16:creationId xmlns:a16="http://schemas.microsoft.com/office/drawing/2014/main" id="{C03D2AC5-A028-5120-4E20-50C3882E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1020220"/>
            <a:ext cx="6830009" cy="3451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748102" y="4552064"/>
            <a:ext cx="3777881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Extraktionsqualitat definiert die Obergrenze</a:t>
            </a:r>
            <a:endParaRPr lang="en-US" sz="1431" dirty="0"/>
          </a:p>
          <a:p>
            <a:pPr marL="0" indent="0" algn="l">
              <a:buNone/>
            </a:pPr>
            <a:r>
              <a:rPr lang="en-US" sz="143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RAG-Leistung.</a:t>
            </a:r>
            <a:endParaRPr lang="en-US" sz="1431" dirty="0"/>
          </a:p>
        </p:txBody>
      </p:sp>
      <p:sp>
        <p:nvSpPr>
          <p:cNvPr id="6" name="Text 1"/>
          <p:cNvSpPr/>
          <p:nvPr/>
        </p:nvSpPr>
        <p:spPr>
          <a:xfrm>
            <a:off x="4758070" y="4326122"/>
            <a:ext cx="1322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93" b="1" dirty="0" err="1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Erkenntnis</a:t>
            </a:r>
            <a:r>
              <a:rPr lang="en-US" sz="1593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93" dirty="0"/>
          </a:p>
        </p:txBody>
      </p:sp>
      <p:sp>
        <p:nvSpPr>
          <p:cNvPr id="7" name="Text 2"/>
          <p:cNvSpPr/>
          <p:nvPr/>
        </p:nvSpPr>
        <p:spPr>
          <a:xfrm>
            <a:off x="4754747" y="3545294"/>
            <a:ext cx="2874113" cy="618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Optimierung der Parameter</a:t>
            </a:r>
            <a:endParaRPr lang="en-US" sz="1447" dirty="0"/>
          </a:p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(`do_table_structure=True`</a:t>
            </a:r>
            <a:endParaRPr lang="en-US" sz="1447" dirty="0"/>
          </a:p>
          <a:p>
            <a:pPr marL="0" indent="0" algn="l">
              <a:buNone/>
            </a:pPr>
            <a:r>
              <a:rPr lang="en-US" sz="1447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do_formula_enrichment=True`).</a:t>
            </a:r>
            <a:endParaRPr lang="en-US" sz="1447" dirty="0"/>
          </a:p>
        </p:txBody>
      </p:sp>
      <p:sp>
        <p:nvSpPr>
          <p:cNvPr id="8" name="Text 3"/>
          <p:cNvSpPr/>
          <p:nvPr/>
        </p:nvSpPr>
        <p:spPr>
          <a:xfrm>
            <a:off x="4754747" y="3302738"/>
            <a:ext cx="996802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b="1" dirty="0" err="1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Lösung</a:t>
            </a:r>
            <a:r>
              <a:rPr lang="en-US" sz="1575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7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32" y="3206381"/>
            <a:ext cx="36549" cy="185073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88753" y="4545419"/>
            <a:ext cx="3957305" cy="4352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8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(GPU/CPU). Das Parsen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Formeln ist der Flaschenhals.</a:t>
            </a:r>
            <a:endParaRPr lang="en-US" sz="1428" dirty="0"/>
          </a:p>
        </p:txBody>
      </p:sp>
      <p:sp>
        <p:nvSpPr>
          <p:cNvPr id="12" name="Text 5"/>
          <p:cNvSpPr/>
          <p:nvPr/>
        </p:nvSpPr>
        <p:spPr>
          <a:xfrm>
            <a:off x="398721" y="4326122"/>
            <a:ext cx="107986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91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Kosten:</a:t>
            </a:r>
            <a:endParaRPr lang="en-US" sz="1591" dirty="0"/>
          </a:p>
        </p:txBody>
      </p:sp>
      <p:sp>
        <p:nvSpPr>
          <p:cNvPr id="13" name="Text 6"/>
          <p:cNvSpPr/>
          <p:nvPr/>
        </p:nvSpPr>
        <p:spPr>
          <a:xfrm>
            <a:off x="382108" y="3535326"/>
            <a:ext cx="3907465" cy="6146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Wissenschaftliche PDFs enthalten komplexe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Tabellen und Formeln. Standard-Settings führten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 Datenverlust.</a:t>
            </a:r>
            <a:endParaRPr lang="en-US" sz="1434" dirty="0"/>
          </a:p>
        </p:txBody>
      </p:sp>
      <p:sp>
        <p:nvSpPr>
          <p:cNvPr id="14" name="Text 7"/>
          <p:cNvSpPr/>
          <p:nvPr/>
        </p:nvSpPr>
        <p:spPr>
          <a:xfrm>
            <a:off x="398721" y="3309384"/>
            <a:ext cx="1199485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80" b="1" dirty="0">
                <a:solidFill>
                  <a:srgbClr val="2B2B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endParaRPr lang="en-US" sz="15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541" y="1136355"/>
            <a:ext cx="19936" cy="199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942" y="1166259"/>
            <a:ext cx="93035" cy="187398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814" y="3036924"/>
            <a:ext cx="970221" cy="26581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172" y="1162936"/>
            <a:ext cx="1741081" cy="187398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044" y="2970471"/>
            <a:ext cx="1667983" cy="49840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7206" y="2900695"/>
            <a:ext cx="1611497" cy="53163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0657" y="2837564"/>
            <a:ext cx="1641401" cy="46517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8640" y="1385555"/>
            <a:ext cx="13291" cy="335590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4012" y="1528430"/>
            <a:ext cx="1658015" cy="46517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448" y="1458654"/>
            <a:ext cx="1069901" cy="43195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3980" y="1458654"/>
            <a:ext cx="448561" cy="43195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4808" y="1392201"/>
            <a:ext cx="867218" cy="43195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1965" y="1392201"/>
            <a:ext cx="149520" cy="39872"/>
          </a:xfrm>
          <a:prstGeom prst="rect">
            <a:avLst/>
          </a:prstGeom>
        </p:spPr>
      </p:pic>
      <p:pic>
        <p:nvPicPr>
          <p:cNvPr id="28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7366" y="1392201"/>
            <a:ext cx="637953" cy="39872"/>
          </a:xfrm>
          <a:prstGeom prst="rect">
            <a:avLst/>
          </a:prstGeom>
        </p:spPr>
      </p:pic>
      <p:pic>
        <p:nvPicPr>
          <p:cNvPr id="29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2221" y="1325747"/>
            <a:ext cx="176102" cy="36549"/>
          </a:xfrm>
          <a:prstGeom prst="rect">
            <a:avLst/>
          </a:prstGeom>
        </p:spPr>
      </p:pic>
      <p:pic>
        <p:nvPicPr>
          <p:cNvPr id="30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0689" y="1322424"/>
            <a:ext cx="541596" cy="39872"/>
          </a:xfrm>
          <a:prstGeom prst="rect">
            <a:avLst/>
          </a:prstGeom>
        </p:spPr>
      </p:pic>
      <p:pic>
        <p:nvPicPr>
          <p:cNvPr id="31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0561" y="1255971"/>
            <a:ext cx="1618142" cy="43195"/>
          </a:xfrm>
          <a:prstGeom prst="rect">
            <a:avLst/>
          </a:prstGeom>
        </p:spPr>
      </p:pic>
      <p:pic>
        <p:nvPicPr>
          <p:cNvPr id="32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012" y="1186195"/>
            <a:ext cx="1654692" cy="43195"/>
          </a:xfrm>
          <a:prstGeom prst="rect">
            <a:avLst/>
          </a:prstGeom>
        </p:spPr>
      </p:pic>
      <p:sp>
        <p:nvSpPr>
          <p:cNvPr id="33" name="Shape 8"/>
          <p:cNvSpPr/>
          <p:nvPr/>
        </p:nvSpPr>
        <p:spPr>
          <a:xfrm>
            <a:off x="4920881" y="1033352"/>
            <a:ext cx="3944015" cy="89712"/>
          </a:xfrm>
          <a:prstGeom prst="rect">
            <a:avLst/>
          </a:prstGeom>
          <a:solidFill>
            <a:srgbClr val="EEEEE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97942" y="1116419"/>
            <a:ext cx="388753" cy="59808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1201" y="1129709"/>
            <a:ext cx="332267" cy="36549"/>
          </a:xfrm>
          <a:prstGeom prst="rect">
            <a:avLst/>
          </a:prstGeom>
        </p:spPr>
      </p:pic>
      <p:sp>
        <p:nvSpPr>
          <p:cNvPr id="36" name="Text 9"/>
          <p:cNvSpPr/>
          <p:nvPr/>
        </p:nvSpPr>
        <p:spPr>
          <a:xfrm>
            <a:off x="4990657" y="1658015"/>
            <a:ext cx="1658015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27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Pis iotwies copuus ans Grtsd on Os Dot phae is phad i4, in thorifse oad pogare thyd</a:t>
            </a:r>
            <a:endParaRPr lang="en-US" sz="327" dirty="0"/>
          </a:p>
        </p:txBody>
      </p:sp>
      <p:sp>
        <p:nvSpPr>
          <p:cNvPr id="37" name="Text 10"/>
          <p:cNvSpPr/>
          <p:nvPr/>
        </p:nvSpPr>
        <p:spPr>
          <a:xfrm>
            <a:off x="5455831" y="1461977"/>
            <a:ext cx="10964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sz="353" b="1" dirty="0">
                <a:solidFill>
                  <a:srgbClr val="CAA2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</a:t>
            </a:r>
            <a:endParaRPr lang="en-US" sz="353" dirty="0"/>
          </a:p>
        </p:txBody>
      </p:sp>
      <p:pic>
        <p:nvPicPr>
          <p:cNvPr id="38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4677" y="1172904"/>
            <a:ext cx="2070026" cy="1854052"/>
          </a:xfrm>
          <a:prstGeom prst="rect">
            <a:avLst/>
          </a:prstGeom>
        </p:spPr>
      </p:pic>
      <p:pic>
        <p:nvPicPr>
          <p:cNvPr id="39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74613" y="2973794"/>
            <a:ext cx="1691241" cy="46517"/>
          </a:xfrm>
          <a:prstGeom prst="rect">
            <a:avLst/>
          </a:prstGeom>
        </p:spPr>
      </p:pic>
      <p:pic>
        <p:nvPicPr>
          <p:cNvPr id="40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7968" y="2907340"/>
            <a:ext cx="1694564" cy="43195"/>
          </a:xfrm>
          <a:prstGeom prst="rect">
            <a:avLst/>
          </a:prstGeom>
        </p:spPr>
      </p:pic>
      <p:pic>
        <p:nvPicPr>
          <p:cNvPr id="41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01195" y="2837564"/>
            <a:ext cx="1648047" cy="43195"/>
          </a:xfrm>
          <a:prstGeom prst="rect">
            <a:avLst/>
          </a:prstGeom>
        </p:spPr>
      </p:pic>
      <p:pic>
        <p:nvPicPr>
          <p:cNvPr id="42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4453" y="2771110"/>
            <a:ext cx="305686" cy="43195"/>
          </a:xfrm>
          <a:prstGeom prst="rect">
            <a:avLst/>
          </a:prstGeom>
        </p:spPr>
      </p:pic>
      <p:pic>
        <p:nvPicPr>
          <p:cNvPr id="43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0776" y="2289323"/>
            <a:ext cx="122939" cy="36549"/>
          </a:xfrm>
          <a:prstGeom prst="rect">
            <a:avLst/>
          </a:prstGeom>
        </p:spPr>
      </p:pic>
      <p:pic>
        <p:nvPicPr>
          <p:cNvPr id="44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28221" y="2289323"/>
            <a:ext cx="116294" cy="36549"/>
          </a:xfrm>
          <a:prstGeom prst="rect">
            <a:avLst/>
          </a:prstGeom>
        </p:spPr>
      </p:pic>
      <p:pic>
        <p:nvPicPr>
          <p:cNvPr id="45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39788" y="2289323"/>
            <a:ext cx="136230" cy="33227"/>
          </a:xfrm>
          <a:prstGeom prst="rect">
            <a:avLst/>
          </a:prstGeom>
        </p:spPr>
      </p:pic>
      <p:pic>
        <p:nvPicPr>
          <p:cNvPr id="46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00235" y="2289323"/>
            <a:ext cx="122939" cy="33227"/>
          </a:xfrm>
          <a:prstGeom prst="rect">
            <a:avLst/>
          </a:prstGeom>
        </p:spPr>
      </p:pic>
      <p:pic>
        <p:nvPicPr>
          <p:cNvPr id="47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858125" y="2219547"/>
            <a:ext cx="86390" cy="36549"/>
          </a:xfrm>
          <a:prstGeom prst="rect">
            <a:avLst/>
          </a:prstGeom>
        </p:spPr>
      </p:pic>
      <p:pic>
        <p:nvPicPr>
          <p:cNvPr id="48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39788" y="2222869"/>
            <a:ext cx="116294" cy="33227"/>
          </a:xfrm>
          <a:prstGeom prst="rect">
            <a:avLst/>
          </a:prstGeom>
        </p:spPr>
      </p:pic>
      <p:pic>
        <p:nvPicPr>
          <p:cNvPr id="49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82343" y="1854052"/>
            <a:ext cx="19936" cy="461852"/>
          </a:xfrm>
          <a:prstGeom prst="rect">
            <a:avLst/>
          </a:prstGeom>
        </p:spPr>
      </p:pic>
      <p:pic>
        <p:nvPicPr>
          <p:cNvPr id="50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04003" y="2256096"/>
            <a:ext cx="86390" cy="33227"/>
          </a:xfrm>
          <a:prstGeom prst="rect">
            <a:avLst/>
          </a:prstGeom>
        </p:spPr>
      </p:pic>
      <p:pic>
        <p:nvPicPr>
          <p:cNvPr id="51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04003" y="2219547"/>
            <a:ext cx="86390" cy="36549"/>
          </a:xfrm>
          <a:prstGeom prst="rect">
            <a:avLst/>
          </a:prstGeom>
        </p:spPr>
      </p:pic>
      <p:pic>
        <p:nvPicPr>
          <p:cNvPr id="52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58125" y="2256096"/>
            <a:ext cx="76422" cy="29904"/>
          </a:xfrm>
          <a:prstGeom prst="rect">
            <a:avLst/>
          </a:prstGeom>
        </p:spPr>
      </p:pic>
      <p:pic>
        <p:nvPicPr>
          <p:cNvPr id="53" name="Image 40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12247" y="2256096"/>
            <a:ext cx="76422" cy="33227"/>
          </a:xfrm>
          <a:prstGeom prst="rect">
            <a:avLst/>
          </a:prstGeom>
        </p:spPr>
      </p:pic>
      <p:pic>
        <p:nvPicPr>
          <p:cNvPr id="54" name="Image 41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333142" y="2256096"/>
            <a:ext cx="112971" cy="29904"/>
          </a:xfrm>
          <a:prstGeom prst="rect">
            <a:avLst/>
          </a:prstGeom>
        </p:spPr>
      </p:pic>
      <p:pic>
        <p:nvPicPr>
          <p:cNvPr id="55" name="Image 42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200235" y="2252773"/>
            <a:ext cx="86390" cy="33227"/>
          </a:xfrm>
          <a:prstGeom prst="rect">
            <a:avLst/>
          </a:prstGeom>
        </p:spPr>
      </p:pic>
      <p:pic>
        <p:nvPicPr>
          <p:cNvPr id="56" name="Image 43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21131" y="2256096"/>
            <a:ext cx="89712" cy="33227"/>
          </a:xfrm>
          <a:prstGeom prst="rect">
            <a:avLst/>
          </a:prstGeom>
        </p:spPr>
      </p:pic>
      <p:pic>
        <p:nvPicPr>
          <p:cNvPr id="57" name="Image 44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06881" y="2219547"/>
            <a:ext cx="99680" cy="33227"/>
          </a:xfrm>
          <a:prstGeom prst="rect">
            <a:avLst/>
          </a:prstGeom>
        </p:spPr>
      </p:pic>
      <p:pic>
        <p:nvPicPr>
          <p:cNvPr id="58" name="Image 45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21131" y="2222869"/>
            <a:ext cx="83067" cy="33227"/>
          </a:xfrm>
          <a:prstGeom prst="rect">
            <a:avLst/>
          </a:prstGeom>
        </p:spPr>
      </p:pic>
      <p:pic>
        <p:nvPicPr>
          <p:cNvPr id="59" name="Image 46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831544" y="2186320"/>
            <a:ext cx="103003" cy="33227"/>
          </a:xfrm>
          <a:prstGeom prst="rect">
            <a:avLst/>
          </a:prstGeom>
        </p:spPr>
      </p:pic>
      <p:pic>
        <p:nvPicPr>
          <p:cNvPr id="60" name="Image 47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891352" y="2149770"/>
            <a:ext cx="53163" cy="36549"/>
          </a:xfrm>
          <a:prstGeom prst="rect">
            <a:avLst/>
          </a:prstGeom>
        </p:spPr>
      </p:pic>
      <p:pic>
        <p:nvPicPr>
          <p:cNvPr id="61" name="Image 48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336465" y="2189642"/>
            <a:ext cx="112971" cy="29904"/>
          </a:xfrm>
          <a:prstGeom prst="rect">
            <a:avLst/>
          </a:prstGeom>
        </p:spPr>
      </p:pic>
      <p:pic>
        <p:nvPicPr>
          <p:cNvPr id="62" name="Image 49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339788" y="2149770"/>
            <a:ext cx="119616" cy="36549"/>
          </a:xfrm>
          <a:prstGeom prst="rect">
            <a:avLst/>
          </a:prstGeom>
        </p:spPr>
      </p:pic>
      <p:pic>
        <p:nvPicPr>
          <p:cNvPr id="63" name="Image 50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73654" y="2186320"/>
            <a:ext cx="126262" cy="33227"/>
          </a:xfrm>
          <a:prstGeom prst="rect">
            <a:avLst/>
          </a:prstGeom>
        </p:spPr>
      </p:pic>
      <p:pic>
        <p:nvPicPr>
          <p:cNvPr id="64" name="Image 51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173654" y="2153093"/>
            <a:ext cx="136230" cy="33227"/>
          </a:xfrm>
          <a:prstGeom prst="rect">
            <a:avLst/>
          </a:prstGeom>
        </p:spPr>
      </p:pic>
      <p:pic>
        <p:nvPicPr>
          <p:cNvPr id="65" name="Image 52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27776" y="2186320"/>
            <a:ext cx="93035" cy="33227"/>
          </a:xfrm>
          <a:prstGeom prst="rect">
            <a:avLst/>
          </a:prstGeom>
        </p:spPr>
      </p:pic>
      <p:pic>
        <p:nvPicPr>
          <p:cNvPr id="66" name="Image 53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927776" y="2153093"/>
            <a:ext cx="235910" cy="33227"/>
          </a:xfrm>
          <a:prstGeom prst="rect">
            <a:avLst/>
          </a:prstGeom>
        </p:spPr>
      </p:pic>
      <p:pic>
        <p:nvPicPr>
          <p:cNvPr id="67" name="Image 54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828221" y="2116544"/>
            <a:ext cx="106326" cy="33227"/>
          </a:xfrm>
          <a:prstGeom prst="rect">
            <a:avLst/>
          </a:prstGeom>
        </p:spPr>
      </p:pic>
      <p:pic>
        <p:nvPicPr>
          <p:cNvPr id="68" name="Image 55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104003" y="2079994"/>
            <a:ext cx="86390" cy="33227"/>
          </a:xfrm>
          <a:prstGeom prst="rect">
            <a:avLst/>
          </a:prstGeom>
        </p:spPr>
      </p:pic>
      <p:pic>
        <p:nvPicPr>
          <p:cNvPr id="69" name="Image 56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828221" y="2083317"/>
            <a:ext cx="103003" cy="33227"/>
          </a:xfrm>
          <a:prstGeom prst="rect">
            <a:avLst/>
          </a:prstGeom>
        </p:spPr>
      </p:pic>
      <p:pic>
        <p:nvPicPr>
          <p:cNvPr id="70" name="Image 57" descr="preencoded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339788" y="2116544"/>
            <a:ext cx="106326" cy="33227"/>
          </a:xfrm>
          <a:prstGeom prst="rect">
            <a:avLst/>
          </a:prstGeom>
        </p:spPr>
      </p:pic>
      <p:pic>
        <p:nvPicPr>
          <p:cNvPr id="71" name="Image 58" descr="preencoded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7173654" y="2083317"/>
            <a:ext cx="122939" cy="33227"/>
          </a:xfrm>
          <a:prstGeom prst="rect">
            <a:avLst/>
          </a:prstGeom>
        </p:spPr>
      </p:pic>
      <p:pic>
        <p:nvPicPr>
          <p:cNvPr id="72" name="Image 59" descr="preencoded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927776" y="2116544"/>
            <a:ext cx="119616" cy="33227"/>
          </a:xfrm>
          <a:prstGeom prst="rect">
            <a:avLst/>
          </a:prstGeom>
        </p:spPr>
      </p:pic>
      <p:pic>
        <p:nvPicPr>
          <p:cNvPr id="73" name="Image 60" descr="preencoded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27776" y="2083317"/>
            <a:ext cx="182747" cy="33227"/>
          </a:xfrm>
          <a:prstGeom prst="rect">
            <a:avLst/>
          </a:prstGeom>
        </p:spPr>
      </p:pic>
      <p:pic>
        <p:nvPicPr>
          <p:cNvPr id="74" name="Image 61" descr="preencoded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7358" y="2046767"/>
            <a:ext cx="93035" cy="33227"/>
          </a:xfrm>
          <a:prstGeom prst="rect">
            <a:avLst/>
          </a:prstGeom>
        </p:spPr>
      </p:pic>
      <p:pic>
        <p:nvPicPr>
          <p:cNvPr id="75" name="Image 62" descr="preencoded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58125" y="2013541"/>
            <a:ext cx="86390" cy="33227"/>
          </a:xfrm>
          <a:prstGeom prst="rect">
            <a:avLst/>
          </a:prstGeom>
        </p:spPr>
      </p:pic>
      <p:pic>
        <p:nvPicPr>
          <p:cNvPr id="76" name="Image 63" descr="preencoded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7612247" y="2046767"/>
            <a:ext cx="73099" cy="36549"/>
          </a:xfrm>
          <a:prstGeom prst="rect">
            <a:avLst/>
          </a:prstGeom>
        </p:spPr>
      </p:pic>
      <p:pic>
        <p:nvPicPr>
          <p:cNvPr id="77" name="Image 64" descr="preencoded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7343110" y="2050090"/>
            <a:ext cx="103003" cy="33227"/>
          </a:xfrm>
          <a:prstGeom prst="rect">
            <a:avLst/>
          </a:prstGeom>
        </p:spPr>
      </p:pic>
      <p:pic>
        <p:nvPicPr>
          <p:cNvPr id="78" name="Image 65" descr="preencoded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8104003" y="2013541"/>
            <a:ext cx="86390" cy="29904"/>
          </a:xfrm>
          <a:prstGeom prst="rect">
            <a:avLst/>
          </a:prstGeom>
        </p:spPr>
      </p:pic>
      <p:pic>
        <p:nvPicPr>
          <p:cNvPr id="79" name="Image 66" descr="preencoded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7339788" y="2013541"/>
            <a:ext cx="119616" cy="33227"/>
          </a:xfrm>
          <a:prstGeom prst="rect">
            <a:avLst/>
          </a:prstGeom>
        </p:spPr>
      </p:pic>
      <p:pic>
        <p:nvPicPr>
          <p:cNvPr id="80" name="Image 67" descr="preencoded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927776" y="2050090"/>
            <a:ext cx="186070" cy="33227"/>
          </a:xfrm>
          <a:prstGeom prst="rect">
            <a:avLst/>
          </a:prstGeom>
        </p:spPr>
      </p:pic>
      <p:pic>
        <p:nvPicPr>
          <p:cNvPr id="81" name="Image 68" descr="preencoded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7206881" y="2013541"/>
            <a:ext cx="106326" cy="33227"/>
          </a:xfrm>
          <a:prstGeom prst="rect">
            <a:avLst/>
          </a:prstGeom>
        </p:spPr>
      </p:pic>
      <p:pic>
        <p:nvPicPr>
          <p:cNvPr id="82" name="Image 69" descr="preencoded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6921131" y="2013541"/>
            <a:ext cx="162811" cy="33227"/>
          </a:xfrm>
          <a:prstGeom prst="rect">
            <a:avLst/>
          </a:prstGeom>
        </p:spPr>
      </p:pic>
      <p:pic>
        <p:nvPicPr>
          <p:cNvPr id="83" name="Image 70" descr="preencoded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104003" y="1980314"/>
            <a:ext cx="86390" cy="29904"/>
          </a:xfrm>
          <a:prstGeom prst="rect">
            <a:avLst/>
          </a:prstGeom>
        </p:spPr>
      </p:pic>
      <p:pic>
        <p:nvPicPr>
          <p:cNvPr id="84" name="Image 71" descr="preencoded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858125" y="1943765"/>
            <a:ext cx="73099" cy="36549"/>
          </a:xfrm>
          <a:prstGeom prst="rect">
            <a:avLst/>
          </a:prstGeom>
        </p:spPr>
      </p:pic>
      <p:pic>
        <p:nvPicPr>
          <p:cNvPr id="85" name="Image 72" descr="preencoded.png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7612247" y="1980314"/>
            <a:ext cx="76422" cy="29904"/>
          </a:xfrm>
          <a:prstGeom prst="rect">
            <a:avLst/>
          </a:prstGeom>
        </p:spPr>
      </p:pic>
      <p:pic>
        <p:nvPicPr>
          <p:cNvPr id="86" name="Image 73" descr="preencoded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7339788" y="1980314"/>
            <a:ext cx="106326" cy="29904"/>
          </a:xfrm>
          <a:prstGeom prst="rect">
            <a:avLst/>
          </a:prstGeom>
        </p:spPr>
      </p:pic>
      <p:pic>
        <p:nvPicPr>
          <p:cNvPr id="87" name="Image 74" descr="preencoded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366369" y="1947087"/>
            <a:ext cx="79744" cy="33227"/>
          </a:xfrm>
          <a:prstGeom prst="rect">
            <a:avLst/>
          </a:prstGeom>
        </p:spPr>
      </p:pic>
      <p:pic>
        <p:nvPicPr>
          <p:cNvPr id="88" name="Image 75" descr="preencoded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104003" y="1943765"/>
            <a:ext cx="86390" cy="33227"/>
          </a:xfrm>
          <a:prstGeom prst="rect">
            <a:avLst/>
          </a:prstGeom>
        </p:spPr>
      </p:pic>
      <p:pic>
        <p:nvPicPr>
          <p:cNvPr id="89" name="Image 76" descr="preencoded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7612247" y="1947087"/>
            <a:ext cx="73099" cy="29904"/>
          </a:xfrm>
          <a:prstGeom prst="rect">
            <a:avLst/>
          </a:prstGeom>
        </p:spPr>
      </p:pic>
      <p:pic>
        <p:nvPicPr>
          <p:cNvPr id="90" name="Image 77" descr="preencoded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173654" y="1947087"/>
            <a:ext cx="109648" cy="33227"/>
          </a:xfrm>
          <a:prstGeom prst="rect">
            <a:avLst/>
          </a:prstGeom>
        </p:spPr>
      </p:pic>
      <p:pic>
        <p:nvPicPr>
          <p:cNvPr id="91" name="Image 78" descr="preencoded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6927776" y="1947087"/>
            <a:ext cx="136230" cy="33227"/>
          </a:xfrm>
          <a:prstGeom prst="rect">
            <a:avLst/>
          </a:prstGeom>
        </p:spPr>
      </p:pic>
      <p:pic>
        <p:nvPicPr>
          <p:cNvPr id="92" name="Image 79" descr="preencoded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366369" y="1910538"/>
            <a:ext cx="79744" cy="36549"/>
          </a:xfrm>
          <a:prstGeom prst="rect">
            <a:avLst/>
          </a:prstGeom>
        </p:spPr>
      </p:pic>
      <p:pic>
        <p:nvPicPr>
          <p:cNvPr id="93" name="Image 80" descr="preencoded.png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6921131" y="1910538"/>
            <a:ext cx="132907" cy="36549"/>
          </a:xfrm>
          <a:prstGeom prst="rect">
            <a:avLst/>
          </a:prstGeom>
        </p:spPr>
      </p:pic>
      <p:pic>
        <p:nvPicPr>
          <p:cNvPr id="94" name="Image 81" descr="preencoded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8094035" y="1873988"/>
            <a:ext cx="66453" cy="33227"/>
          </a:xfrm>
          <a:prstGeom prst="rect">
            <a:avLst/>
          </a:prstGeom>
        </p:spPr>
      </p:pic>
      <p:pic>
        <p:nvPicPr>
          <p:cNvPr id="95" name="Image 82" descr="preencoded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851480" y="1873988"/>
            <a:ext cx="66453" cy="33227"/>
          </a:xfrm>
          <a:prstGeom prst="rect">
            <a:avLst/>
          </a:prstGeom>
        </p:spPr>
      </p:pic>
      <p:pic>
        <p:nvPicPr>
          <p:cNvPr id="96" name="Image 83" descr="preencoded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927776" y="1873988"/>
            <a:ext cx="182747" cy="36549"/>
          </a:xfrm>
          <a:prstGeom prst="rect">
            <a:avLst/>
          </a:prstGeom>
        </p:spPr>
      </p:pic>
      <p:pic>
        <p:nvPicPr>
          <p:cNvPr id="97" name="Image 84" descr="preencoded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858125" y="1804212"/>
            <a:ext cx="169456" cy="39872"/>
          </a:xfrm>
          <a:prstGeom prst="rect">
            <a:avLst/>
          </a:prstGeom>
        </p:spPr>
      </p:pic>
      <p:pic>
        <p:nvPicPr>
          <p:cNvPr id="98" name="Image 85" descr="preencoded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7339788" y="1800890"/>
            <a:ext cx="196038" cy="43195"/>
          </a:xfrm>
          <a:prstGeom prst="rect">
            <a:avLst/>
          </a:prstGeom>
        </p:spPr>
      </p:pic>
      <p:pic>
        <p:nvPicPr>
          <p:cNvPr id="99" name="Image 86" descr="preencoded.png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6874613" y="2345808"/>
            <a:ext cx="1697887" cy="126262"/>
          </a:xfrm>
          <a:prstGeom prst="rect">
            <a:avLst/>
          </a:prstGeom>
        </p:spPr>
      </p:pic>
      <p:pic>
        <p:nvPicPr>
          <p:cNvPr id="100" name="Image 87" descr="preencoded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6884581" y="2624913"/>
            <a:ext cx="1674628" cy="49840"/>
          </a:xfrm>
          <a:prstGeom prst="rect">
            <a:avLst/>
          </a:prstGeom>
        </p:spPr>
      </p:pic>
      <p:pic>
        <p:nvPicPr>
          <p:cNvPr id="101" name="Image 88" descr="preencoded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6887904" y="2698012"/>
            <a:ext cx="1667983" cy="46517"/>
          </a:xfrm>
          <a:prstGeom prst="rect">
            <a:avLst/>
          </a:prstGeom>
        </p:spPr>
      </p:pic>
      <p:pic>
        <p:nvPicPr>
          <p:cNvPr id="102" name="Image 89" descr="preencoded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6874613" y="1734436"/>
            <a:ext cx="1687919" cy="39872"/>
          </a:xfrm>
          <a:prstGeom prst="rect">
            <a:avLst/>
          </a:prstGeom>
        </p:spPr>
      </p:pic>
      <p:pic>
        <p:nvPicPr>
          <p:cNvPr id="103" name="Image 90" descr="preencoded.png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6877936" y="1764340"/>
            <a:ext cx="19936" cy="1073224"/>
          </a:xfrm>
          <a:prstGeom prst="rect">
            <a:avLst/>
          </a:prstGeom>
        </p:spPr>
      </p:pic>
      <p:pic>
        <p:nvPicPr>
          <p:cNvPr id="104" name="Image 91" descr="preencoded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6887904" y="1664660"/>
            <a:ext cx="1684596" cy="49840"/>
          </a:xfrm>
          <a:prstGeom prst="rect">
            <a:avLst/>
          </a:prstGeom>
        </p:spPr>
      </p:pic>
      <p:pic>
        <p:nvPicPr>
          <p:cNvPr id="105" name="Image 92" descr="preencoded.png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881259" y="1598206"/>
            <a:ext cx="421980" cy="39872"/>
          </a:xfrm>
          <a:prstGeom prst="rect">
            <a:avLst/>
          </a:prstGeom>
        </p:spPr>
      </p:pic>
      <p:pic>
        <p:nvPicPr>
          <p:cNvPr id="106" name="Image 93" descr="preencoded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6874613" y="1528430"/>
            <a:ext cx="1687919" cy="49840"/>
          </a:xfrm>
          <a:prstGeom prst="rect">
            <a:avLst/>
          </a:prstGeom>
        </p:spPr>
      </p:pic>
      <p:pic>
        <p:nvPicPr>
          <p:cNvPr id="107" name="Image 94" descr="preencoded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6907840" y="1458654"/>
            <a:ext cx="1651369" cy="43195"/>
          </a:xfrm>
          <a:prstGeom prst="rect">
            <a:avLst/>
          </a:prstGeom>
        </p:spPr>
      </p:pic>
      <p:pic>
        <p:nvPicPr>
          <p:cNvPr id="108" name="Image 95" descr="preencoded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877936" y="1392201"/>
            <a:ext cx="1541721" cy="43195"/>
          </a:xfrm>
          <a:prstGeom prst="rect">
            <a:avLst/>
          </a:prstGeom>
        </p:spPr>
      </p:pic>
      <p:pic>
        <p:nvPicPr>
          <p:cNvPr id="109" name="Image 96" descr="preencoded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877936" y="1325747"/>
            <a:ext cx="787474" cy="39872"/>
          </a:xfrm>
          <a:prstGeom prst="rect">
            <a:avLst/>
          </a:prstGeom>
        </p:spPr>
      </p:pic>
      <p:pic>
        <p:nvPicPr>
          <p:cNvPr id="110" name="Image 97" descr="preencoded.png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8123939" y="1255971"/>
            <a:ext cx="431948" cy="39872"/>
          </a:xfrm>
          <a:prstGeom prst="rect">
            <a:avLst/>
          </a:prstGeom>
        </p:spPr>
      </p:pic>
      <p:pic>
        <p:nvPicPr>
          <p:cNvPr id="111" name="Image 98" descr="preencoded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7961128" y="1259294"/>
            <a:ext cx="156166" cy="36549"/>
          </a:xfrm>
          <a:prstGeom prst="rect">
            <a:avLst/>
          </a:prstGeom>
        </p:spPr>
      </p:pic>
      <p:pic>
        <p:nvPicPr>
          <p:cNvPr id="112" name="Image 99" descr="preencoded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887904" y="1255971"/>
            <a:ext cx="1066578" cy="39872"/>
          </a:xfrm>
          <a:prstGeom prst="rect">
            <a:avLst/>
          </a:prstGeom>
        </p:spPr>
      </p:pic>
      <p:pic>
        <p:nvPicPr>
          <p:cNvPr id="113" name="Image 100" descr="preencoded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914485" y="1189517"/>
            <a:ext cx="1641401" cy="39872"/>
          </a:xfrm>
          <a:prstGeom prst="rect">
            <a:avLst/>
          </a:prstGeom>
        </p:spPr>
      </p:pic>
      <p:pic>
        <p:nvPicPr>
          <p:cNvPr id="114" name="Image 101" descr="preencoded.png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685221" y="1172904"/>
            <a:ext cx="152843" cy="1877311"/>
          </a:xfrm>
          <a:prstGeom prst="rect">
            <a:avLst/>
          </a:prstGeom>
        </p:spPr>
      </p:pic>
      <p:pic>
        <p:nvPicPr>
          <p:cNvPr id="115" name="Image 102" descr="preencoded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6711802" y="1179549"/>
            <a:ext cx="63131" cy="1840762"/>
          </a:xfrm>
          <a:prstGeom prst="rect">
            <a:avLst/>
          </a:prstGeom>
        </p:spPr>
      </p:pic>
      <p:pic>
        <p:nvPicPr>
          <p:cNvPr id="116" name="Image 103" descr="preencoded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6718448" y="1192840"/>
            <a:ext cx="56485" cy="1810858"/>
          </a:xfrm>
          <a:prstGeom prst="rect">
            <a:avLst/>
          </a:prstGeom>
        </p:spPr>
      </p:pic>
      <p:pic>
        <p:nvPicPr>
          <p:cNvPr id="117" name="Image 104" descr="preencoded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6748352" y="3040247"/>
            <a:ext cx="1053288" cy="23259"/>
          </a:xfrm>
          <a:prstGeom prst="rect">
            <a:avLst/>
          </a:prstGeom>
        </p:spPr>
      </p:pic>
      <p:sp>
        <p:nvSpPr>
          <p:cNvPr id="118" name="Shape 11"/>
          <p:cNvSpPr/>
          <p:nvPr/>
        </p:nvSpPr>
        <p:spPr>
          <a:xfrm>
            <a:off x="6705157" y="1116419"/>
            <a:ext cx="398721" cy="56485"/>
          </a:xfrm>
          <a:prstGeom prst="rect">
            <a:avLst/>
          </a:prstGeom>
          <a:solidFill>
            <a:srgbClr val="DEE1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19" name="Image 105" descr="preencoded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6758320" y="1129709"/>
            <a:ext cx="328945" cy="36549"/>
          </a:xfrm>
          <a:prstGeom prst="rect">
            <a:avLst/>
          </a:prstGeom>
        </p:spPr>
      </p:pic>
      <p:pic>
        <p:nvPicPr>
          <p:cNvPr id="120" name="Image 106" descr="preencoded.png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6718448" y="1136355"/>
            <a:ext cx="33227" cy="26581"/>
          </a:xfrm>
          <a:prstGeom prst="rect">
            <a:avLst/>
          </a:prstGeom>
        </p:spPr>
      </p:pic>
      <p:pic>
        <p:nvPicPr>
          <p:cNvPr id="121" name="Image 107" descr="preencoded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8848282" y="1049965"/>
            <a:ext cx="36549" cy="39872"/>
          </a:xfrm>
          <a:prstGeom prst="rect">
            <a:avLst/>
          </a:prstGeom>
        </p:spPr>
      </p:pic>
      <p:pic>
        <p:nvPicPr>
          <p:cNvPr id="122" name="Image 108" descr="preencoded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778506" y="1056610"/>
            <a:ext cx="26581" cy="26581"/>
          </a:xfrm>
          <a:prstGeom prst="rect">
            <a:avLst/>
          </a:prstGeom>
        </p:spPr>
      </p:pic>
      <p:pic>
        <p:nvPicPr>
          <p:cNvPr id="123" name="Image 109" descr="preencoded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8698762" y="1049965"/>
            <a:ext cx="46517" cy="39872"/>
          </a:xfrm>
          <a:prstGeom prst="rect">
            <a:avLst/>
          </a:prstGeom>
        </p:spPr>
      </p:pic>
      <p:pic>
        <p:nvPicPr>
          <p:cNvPr id="124" name="Image 110" descr="preencoded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7575698" y="1056610"/>
            <a:ext cx="33227" cy="33227"/>
          </a:xfrm>
          <a:prstGeom prst="rect">
            <a:avLst/>
          </a:prstGeom>
        </p:spPr>
      </p:pic>
      <p:pic>
        <p:nvPicPr>
          <p:cNvPr id="125" name="Image 111" descr="preencoded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6768288" y="1046642"/>
            <a:ext cx="182747" cy="39872"/>
          </a:xfrm>
          <a:prstGeom prst="rect">
            <a:avLst/>
          </a:prstGeom>
        </p:spPr>
      </p:pic>
      <p:pic>
        <p:nvPicPr>
          <p:cNvPr id="126" name="Image 112" descr="preencoded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5043820" y="1053288"/>
            <a:ext cx="19936" cy="36549"/>
          </a:xfrm>
          <a:prstGeom prst="rect">
            <a:avLst/>
          </a:prstGeom>
        </p:spPr>
      </p:pic>
      <p:pic>
        <p:nvPicPr>
          <p:cNvPr id="127" name="Image 113" descr="preencoded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4954108" y="1053288"/>
            <a:ext cx="39872" cy="33227"/>
          </a:xfrm>
          <a:prstGeom prst="rect">
            <a:avLst/>
          </a:prstGeom>
        </p:spPr>
      </p:pic>
      <p:pic>
        <p:nvPicPr>
          <p:cNvPr id="128" name="Image 114" descr="preencoded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4887654" y="1056610"/>
            <a:ext cx="26581" cy="29904"/>
          </a:xfrm>
          <a:prstGeom prst="rect">
            <a:avLst/>
          </a:prstGeom>
        </p:spPr>
      </p:pic>
      <p:pic>
        <p:nvPicPr>
          <p:cNvPr id="129" name="Image 115" descr="preencoded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4831169" y="1056610"/>
            <a:ext cx="33227" cy="29904"/>
          </a:xfrm>
          <a:prstGeom prst="rect">
            <a:avLst/>
          </a:prstGeom>
        </p:spPr>
      </p:pic>
      <p:pic>
        <p:nvPicPr>
          <p:cNvPr id="131" name="Image 117" descr="preencoded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4565355" y="717698"/>
            <a:ext cx="13291" cy="2349131"/>
          </a:xfrm>
          <a:prstGeom prst="rect">
            <a:avLst/>
          </a:prstGeom>
        </p:spPr>
      </p:pic>
      <p:pic>
        <p:nvPicPr>
          <p:cNvPr id="132" name="Image 118" descr="preencoded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2312581" y="1176227"/>
            <a:ext cx="2033477" cy="1860698"/>
          </a:xfrm>
          <a:prstGeom prst="rect">
            <a:avLst/>
          </a:prstGeom>
        </p:spPr>
      </p:pic>
      <p:pic>
        <p:nvPicPr>
          <p:cNvPr id="133" name="Image 119" descr="preencoded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2176352" y="3033602"/>
            <a:ext cx="1076547" cy="29904"/>
          </a:xfrm>
          <a:prstGeom prst="rect">
            <a:avLst/>
          </a:prstGeom>
        </p:spPr>
      </p:pic>
      <p:pic>
        <p:nvPicPr>
          <p:cNvPr id="134" name="Image 120" descr="preencoded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3319352" y="2874113"/>
            <a:ext cx="677826" cy="43195"/>
          </a:xfrm>
          <a:prstGeom prst="rect">
            <a:avLst/>
          </a:prstGeom>
        </p:spPr>
      </p:pic>
      <p:pic>
        <p:nvPicPr>
          <p:cNvPr id="135" name="Image 121" descr="preencoded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970471" y="2874113"/>
            <a:ext cx="345558" cy="36549"/>
          </a:xfrm>
          <a:prstGeom prst="rect">
            <a:avLst/>
          </a:prstGeom>
        </p:spPr>
      </p:pic>
      <p:pic>
        <p:nvPicPr>
          <p:cNvPr id="136" name="Image 122" descr="preencoded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2621590" y="2870791"/>
            <a:ext cx="335590" cy="43195"/>
          </a:xfrm>
          <a:prstGeom prst="rect">
            <a:avLst/>
          </a:prstGeom>
        </p:spPr>
      </p:pic>
      <p:pic>
        <p:nvPicPr>
          <p:cNvPr id="137" name="Image 123" descr="preencoded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2335840" y="2714625"/>
            <a:ext cx="1671305" cy="136230"/>
          </a:xfrm>
          <a:prstGeom prst="rect">
            <a:avLst/>
          </a:prstGeom>
        </p:spPr>
      </p:pic>
      <p:pic>
        <p:nvPicPr>
          <p:cNvPr id="138" name="Image 124" descr="preencoded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2389003" y="2472070"/>
            <a:ext cx="1618142" cy="159488"/>
          </a:xfrm>
          <a:prstGeom prst="rect">
            <a:avLst/>
          </a:prstGeom>
        </p:spPr>
      </p:pic>
      <p:pic>
        <p:nvPicPr>
          <p:cNvPr id="139" name="Image 125" descr="preencoded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2492006" y="2389003"/>
            <a:ext cx="1505172" cy="76422"/>
          </a:xfrm>
          <a:prstGeom prst="rect">
            <a:avLst/>
          </a:prstGeom>
        </p:spPr>
      </p:pic>
      <p:pic>
        <p:nvPicPr>
          <p:cNvPr id="140" name="Image 126" descr="preencoded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3738009" y="2279355"/>
            <a:ext cx="262491" cy="39872"/>
          </a:xfrm>
          <a:prstGeom prst="rect">
            <a:avLst/>
          </a:prstGeom>
        </p:spPr>
      </p:pic>
      <p:pic>
        <p:nvPicPr>
          <p:cNvPr id="141" name="Image 127" descr="preencoded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3080119" y="2279355"/>
            <a:ext cx="654567" cy="39872"/>
          </a:xfrm>
          <a:prstGeom prst="rect">
            <a:avLst/>
          </a:prstGeom>
        </p:spPr>
      </p:pic>
      <p:pic>
        <p:nvPicPr>
          <p:cNvPr id="142" name="Image 128" descr="preencoded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2907340" y="2279355"/>
            <a:ext cx="159488" cy="36549"/>
          </a:xfrm>
          <a:prstGeom prst="rect">
            <a:avLst/>
          </a:prstGeom>
        </p:spPr>
      </p:pic>
      <p:pic>
        <p:nvPicPr>
          <p:cNvPr id="143" name="Image 129" descr="preencoded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2352453" y="2166384"/>
            <a:ext cx="76422" cy="36549"/>
          </a:xfrm>
          <a:prstGeom prst="rect">
            <a:avLst/>
          </a:prstGeom>
        </p:spPr>
      </p:pic>
      <p:pic>
        <p:nvPicPr>
          <p:cNvPr id="144" name="Image 130" descr="preencoded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2329195" y="2089962"/>
            <a:ext cx="1677951" cy="49840"/>
          </a:xfrm>
          <a:prstGeom prst="rect">
            <a:avLst/>
          </a:prstGeom>
        </p:spPr>
      </p:pic>
      <p:pic>
        <p:nvPicPr>
          <p:cNvPr id="145" name="Image 131" descr="preencoded.png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2335840" y="2030154"/>
            <a:ext cx="1667983" cy="36549"/>
          </a:xfrm>
          <a:prstGeom prst="rect">
            <a:avLst/>
          </a:prstGeom>
        </p:spPr>
      </p:pic>
      <p:pic>
        <p:nvPicPr>
          <p:cNvPr id="146" name="Image 132" descr="preencoded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3282802" y="1986959"/>
            <a:ext cx="717698" cy="39872"/>
          </a:xfrm>
          <a:prstGeom prst="rect">
            <a:avLst/>
          </a:prstGeom>
        </p:spPr>
      </p:pic>
      <p:pic>
        <p:nvPicPr>
          <p:cNvPr id="147" name="Image 133" descr="preencoded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2837564" y="1986959"/>
            <a:ext cx="445238" cy="39872"/>
          </a:xfrm>
          <a:prstGeom prst="rect">
            <a:avLst/>
          </a:prstGeom>
        </p:spPr>
      </p:pic>
      <p:pic>
        <p:nvPicPr>
          <p:cNvPr id="148" name="Image 134" descr="preencoded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2332517" y="1986959"/>
            <a:ext cx="362172" cy="39872"/>
          </a:xfrm>
          <a:prstGeom prst="rect">
            <a:avLst/>
          </a:prstGeom>
        </p:spPr>
      </p:pic>
      <p:pic>
        <p:nvPicPr>
          <p:cNvPr id="149" name="Image 135" descr="preencoded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349131" y="1947087"/>
            <a:ext cx="1641401" cy="36549"/>
          </a:xfrm>
          <a:prstGeom prst="rect">
            <a:avLst/>
          </a:prstGeom>
        </p:spPr>
      </p:pic>
      <p:pic>
        <p:nvPicPr>
          <p:cNvPr id="150" name="Image 136" descr="preencoded.png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2332517" y="1804212"/>
            <a:ext cx="1667983" cy="69776"/>
          </a:xfrm>
          <a:prstGeom prst="rect">
            <a:avLst/>
          </a:prstGeom>
        </p:spPr>
      </p:pic>
      <p:pic>
        <p:nvPicPr>
          <p:cNvPr id="151" name="Image 137" descr="preencoded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2492006" y="1564980"/>
            <a:ext cx="1521785" cy="232587"/>
          </a:xfrm>
          <a:prstGeom prst="rect">
            <a:avLst/>
          </a:prstGeom>
        </p:spPr>
      </p:pic>
      <p:pic>
        <p:nvPicPr>
          <p:cNvPr id="152" name="Image 138" descr="preencoded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2408939" y="1501849"/>
            <a:ext cx="192715" cy="39872"/>
          </a:xfrm>
          <a:prstGeom prst="rect">
            <a:avLst/>
          </a:prstGeom>
        </p:spPr>
      </p:pic>
      <p:pic>
        <p:nvPicPr>
          <p:cNvPr id="153" name="Image 139" descr="preencoded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2329195" y="1272584"/>
            <a:ext cx="1684596" cy="129584"/>
          </a:xfrm>
          <a:prstGeom prst="rect">
            <a:avLst/>
          </a:prstGeom>
        </p:spPr>
      </p:pic>
      <p:pic>
        <p:nvPicPr>
          <p:cNvPr id="154" name="Image 140" descr="preencoded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2355776" y="1202808"/>
            <a:ext cx="282427" cy="39872"/>
          </a:xfrm>
          <a:prstGeom prst="rect">
            <a:avLst/>
          </a:prstGeom>
        </p:spPr>
      </p:pic>
      <p:sp>
        <p:nvSpPr>
          <p:cNvPr id="155" name="Shape 12"/>
          <p:cNvSpPr/>
          <p:nvPr/>
        </p:nvSpPr>
        <p:spPr>
          <a:xfrm>
            <a:off x="202683" y="1026706"/>
            <a:ext cx="4136730" cy="119616"/>
          </a:xfrm>
          <a:prstGeom prst="rect">
            <a:avLst/>
          </a:prstGeom>
          <a:solidFill>
            <a:srgbClr val="EDED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56" name="Image 141" descr="preencoded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4299541" y="1136355"/>
            <a:ext cx="19936" cy="19936"/>
          </a:xfrm>
          <a:prstGeom prst="rect">
            <a:avLst/>
          </a:prstGeom>
        </p:spPr>
      </p:pic>
      <p:pic>
        <p:nvPicPr>
          <p:cNvPr id="157" name="Image 142" descr="preencoded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2189642" y="1129709"/>
            <a:ext cx="332267" cy="39872"/>
          </a:xfrm>
          <a:prstGeom prst="rect">
            <a:avLst/>
          </a:prstGeom>
        </p:spPr>
      </p:pic>
      <p:sp>
        <p:nvSpPr>
          <p:cNvPr id="158" name="Text 13"/>
          <p:cNvSpPr/>
          <p:nvPr/>
        </p:nvSpPr>
        <p:spPr>
          <a:xfrm>
            <a:off x="4017113" y="2980439"/>
            <a:ext cx="23259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55" dirty="0">
                <a:solidFill>
                  <a:srgbClr val="BDBD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455" dirty="0"/>
          </a:p>
        </p:txBody>
      </p:sp>
      <p:sp>
        <p:nvSpPr>
          <p:cNvPr id="159" name="Text 14"/>
          <p:cNvSpPr/>
          <p:nvPr/>
        </p:nvSpPr>
        <p:spPr>
          <a:xfrm>
            <a:off x="2541846" y="2166384"/>
            <a:ext cx="76422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88" dirty="0">
                <a:solidFill>
                  <a:srgbClr val="ECEC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聖雪中</a:t>
            </a:r>
            <a:endParaRPr lang="en-US" sz="188" dirty="0"/>
          </a:p>
        </p:txBody>
      </p:sp>
      <p:sp>
        <p:nvSpPr>
          <p:cNvPr id="160" name="Text 15"/>
          <p:cNvSpPr/>
          <p:nvPr/>
        </p:nvSpPr>
        <p:spPr>
          <a:xfrm>
            <a:off x="2442166" y="2166384"/>
            <a:ext cx="96358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Iarege</a:t>
            </a:r>
            <a:endParaRPr lang="en-US" sz="204" dirty="0"/>
          </a:p>
        </p:txBody>
      </p:sp>
      <p:sp>
        <p:nvSpPr>
          <p:cNvPr id="161" name="Text 16"/>
          <p:cNvSpPr/>
          <p:nvPr/>
        </p:nvSpPr>
        <p:spPr>
          <a:xfrm>
            <a:off x="2698012" y="1986959"/>
            <a:ext cx="132907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FAF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EPAT</a:t>
            </a:r>
            <a:endParaRPr lang="en-US" sz="311" dirty="0"/>
          </a:p>
        </p:txBody>
      </p:sp>
      <p:sp>
        <p:nvSpPr>
          <p:cNvPr id="162" name="Text 17"/>
          <p:cNvSpPr/>
          <p:nvPr/>
        </p:nvSpPr>
        <p:spPr>
          <a:xfrm>
            <a:off x="2342485" y="1425427"/>
            <a:ext cx="166798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6" dirty="0">
                <a:solidFill>
                  <a:srgbClr val="D5D5D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i4 el. fera te stiil a HprdHend iogs Deree bor ond t ceoces in The Iaped Dfegrorint t</a:t>
            </a:r>
            <a:endParaRPr lang="en-US" sz="306" dirty="0"/>
          </a:p>
        </p:txBody>
      </p:sp>
      <p:sp>
        <p:nvSpPr>
          <p:cNvPr id="163" name="Shape 18"/>
          <p:cNvSpPr/>
          <p:nvPr/>
        </p:nvSpPr>
        <p:spPr>
          <a:xfrm>
            <a:off x="2143125" y="1186195"/>
            <a:ext cx="149520" cy="1847407"/>
          </a:xfrm>
          <a:prstGeom prst="rect">
            <a:avLst/>
          </a:prstGeom>
          <a:solidFill>
            <a:srgbClr val="DEDED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64" name="Image 143" descr="preencoded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2149770" y="1202808"/>
            <a:ext cx="69776" cy="1754372"/>
          </a:xfrm>
          <a:prstGeom prst="rect">
            <a:avLst/>
          </a:prstGeom>
        </p:spPr>
      </p:pic>
      <p:pic>
        <p:nvPicPr>
          <p:cNvPr id="165" name="Image 144" descr="preencoded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421980" y="1196163"/>
            <a:ext cx="1681273" cy="1850730"/>
          </a:xfrm>
          <a:prstGeom prst="rect">
            <a:avLst/>
          </a:prstGeom>
        </p:spPr>
      </p:pic>
      <p:pic>
        <p:nvPicPr>
          <p:cNvPr id="166" name="Image 145" descr="preencoded.png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1564980" y="2422230"/>
            <a:ext cx="508369" cy="49840"/>
          </a:xfrm>
          <a:prstGeom prst="rect">
            <a:avLst/>
          </a:prstGeom>
        </p:spPr>
      </p:pic>
      <p:pic>
        <p:nvPicPr>
          <p:cNvPr id="167" name="Image 146" descr="preencoded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1262616" y="2425552"/>
            <a:ext cx="279105" cy="39872"/>
          </a:xfrm>
          <a:prstGeom prst="rect">
            <a:avLst/>
          </a:prstGeom>
        </p:spPr>
      </p:pic>
      <p:pic>
        <p:nvPicPr>
          <p:cNvPr id="168" name="Image 147" descr="preencoded.png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973544" y="2425552"/>
            <a:ext cx="262491" cy="43195"/>
          </a:xfrm>
          <a:prstGeom prst="rect">
            <a:avLst/>
          </a:prstGeom>
        </p:spPr>
      </p:pic>
      <p:pic>
        <p:nvPicPr>
          <p:cNvPr id="169" name="Image 148" descr="preencoded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561532" y="2352453"/>
            <a:ext cx="1083192" cy="39872"/>
          </a:xfrm>
          <a:prstGeom prst="rect">
            <a:avLst/>
          </a:prstGeom>
        </p:spPr>
      </p:pic>
      <p:pic>
        <p:nvPicPr>
          <p:cNvPr id="170" name="Image 149" descr="preencoded.png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1807535" y="2276032"/>
            <a:ext cx="275782" cy="43195"/>
          </a:xfrm>
          <a:prstGeom prst="rect">
            <a:avLst/>
          </a:prstGeom>
        </p:spPr>
      </p:pic>
      <p:pic>
        <p:nvPicPr>
          <p:cNvPr id="171" name="Image 150" descr="preencoded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1558334" y="2279355"/>
            <a:ext cx="242555" cy="36549"/>
          </a:xfrm>
          <a:prstGeom prst="rect">
            <a:avLst/>
          </a:prstGeom>
        </p:spPr>
      </p:pic>
      <p:pic>
        <p:nvPicPr>
          <p:cNvPr id="172" name="Image 151" descr="preencoded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534951" y="2163061"/>
            <a:ext cx="176102" cy="46517"/>
          </a:xfrm>
          <a:prstGeom prst="rect">
            <a:avLst/>
          </a:prstGeom>
        </p:spPr>
      </p:pic>
      <p:pic>
        <p:nvPicPr>
          <p:cNvPr id="173" name="Image 152" descr="preencoded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431948" y="2163061"/>
            <a:ext cx="79744" cy="46517"/>
          </a:xfrm>
          <a:prstGeom prst="rect">
            <a:avLst/>
          </a:prstGeom>
        </p:spPr>
      </p:pic>
      <p:pic>
        <p:nvPicPr>
          <p:cNvPr id="174" name="Image 153" descr="preencoded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431948" y="2093285"/>
            <a:ext cx="1654692" cy="46517"/>
          </a:xfrm>
          <a:prstGeom prst="rect">
            <a:avLst/>
          </a:prstGeom>
        </p:spPr>
      </p:pic>
      <p:pic>
        <p:nvPicPr>
          <p:cNvPr id="175" name="Image 154" descr="preencoded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421980" y="1574948"/>
            <a:ext cx="1671305" cy="265814"/>
          </a:xfrm>
          <a:prstGeom prst="rect">
            <a:avLst/>
          </a:prstGeom>
        </p:spPr>
      </p:pic>
      <p:pic>
        <p:nvPicPr>
          <p:cNvPr id="176" name="Image 155" descr="preencoded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495078" y="1501849"/>
            <a:ext cx="192715" cy="39872"/>
          </a:xfrm>
          <a:prstGeom prst="rect">
            <a:avLst/>
          </a:prstGeom>
        </p:spPr>
      </p:pic>
      <p:pic>
        <p:nvPicPr>
          <p:cNvPr id="177" name="Image 156" descr="preencoded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441916" y="1425427"/>
            <a:ext cx="1644724" cy="53163"/>
          </a:xfrm>
          <a:prstGeom prst="rect">
            <a:avLst/>
          </a:prstGeom>
        </p:spPr>
      </p:pic>
      <p:pic>
        <p:nvPicPr>
          <p:cNvPr id="178" name="Image 157" descr="preencoded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461852" y="1199485"/>
            <a:ext cx="265814" cy="46517"/>
          </a:xfrm>
          <a:prstGeom prst="rect">
            <a:avLst/>
          </a:prstGeom>
        </p:spPr>
      </p:pic>
      <p:sp>
        <p:nvSpPr>
          <p:cNvPr id="179" name="Shape 19"/>
          <p:cNvSpPr/>
          <p:nvPr/>
        </p:nvSpPr>
        <p:spPr>
          <a:xfrm>
            <a:off x="225942" y="1189517"/>
            <a:ext cx="152843" cy="1837439"/>
          </a:xfrm>
          <a:prstGeom prst="rect">
            <a:avLst/>
          </a:prstGeom>
          <a:solidFill>
            <a:srgbClr val="DFDFD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80" name="Image 158" descr="preencoded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235910" y="1226067"/>
            <a:ext cx="73099" cy="1691241"/>
          </a:xfrm>
          <a:prstGeom prst="rect">
            <a:avLst/>
          </a:prstGeom>
        </p:spPr>
      </p:pic>
      <p:pic>
        <p:nvPicPr>
          <p:cNvPr id="181" name="Image 159" descr="preencoded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222619" y="1116419"/>
            <a:ext cx="388753" cy="63131"/>
          </a:xfrm>
          <a:prstGeom prst="rect">
            <a:avLst/>
          </a:prstGeom>
        </p:spPr>
      </p:pic>
      <p:pic>
        <p:nvPicPr>
          <p:cNvPr id="182" name="Image 160" descr="preencoded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282427" y="1129709"/>
            <a:ext cx="295718" cy="39872"/>
          </a:xfrm>
          <a:prstGeom prst="rect">
            <a:avLst/>
          </a:prstGeom>
        </p:spPr>
      </p:pic>
      <p:pic>
        <p:nvPicPr>
          <p:cNvPr id="183" name="Image 161" descr="preencoded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252523" y="1139677"/>
            <a:ext cx="19936" cy="16613"/>
          </a:xfrm>
          <a:prstGeom prst="rect">
            <a:avLst/>
          </a:prstGeom>
        </p:spPr>
      </p:pic>
      <p:pic>
        <p:nvPicPr>
          <p:cNvPr id="184" name="Image 162" descr="preencoded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262491" y="3033602"/>
            <a:ext cx="913735" cy="29904"/>
          </a:xfrm>
          <a:prstGeom prst="rect">
            <a:avLst/>
          </a:prstGeom>
        </p:spPr>
      </p:pic>
      <p:pic>
        <p:nvPicPr>
          <p:cNvPr id="185" name="Image 163" descr="preencoded.png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2099930" y="2990407"/>
            <a:ext cx="13291" cy="29904"/>
          </a:xfrm>
          <a:prstGeom prst="rect">
            <a:avLst/>
          </a:prstGeom>
        </p:spPr>
      </p:pic>
      <p:pic>
        <p:nvPicPr>
          <p:cNvPr id="186" name="Image 164" descr="preencoded.png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4276282" y="1049965"/>
            <a:ext cx="36549" cy="39872"/>
          </a:xfrm>
          <a:prstGeom prst="rect">
            <a:avLst/>
          </a:prstGeom>
        </p:spPr>
      </p:pic>
      <p:pic>
        <p:nvPicPr>
          <p:cNvPr id="187" name="Image 165" descr="preencoded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4206506" y="1056610"/>
            <a:ext cx="26581" cy="26581"/>
          </a:xfrm>
          <a:prstGeom prst="rect">
            <a:avLst/>
          </a:prstGeom>
        </p:spPr>
      </p:pic>
      <p:pic>
        <p:nvPicPr>
          <p:cNvPr id="188" name="Image 166" descr="preencoded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4130084" y="1053288"/>
            <a:ext cx="43195" cy="36549"/>
          </a:xfrm>
          <a:prstGeom prst="rect">
            <a:avLst/>
          </a:prstGeom>
        </p:spPr>
      </p:pic>
      <p:pic>
        <p:nvPicPr>
          <p:cNvPr id="189" name="Image 167" descr="preencoded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3023634" y="1056610"/>
            <a:ext cx="16613" cy="29904"/>
          </a:xfrm>
          <a:prstGeom prst="rect">
            <a:avLst/>
          </a:prstGeom>
        </p:spPr>
      </p:pic>
      <p:pic>
        <p:nvPicPr>
          <p:cNvPr id="190" name="Image 168" descr="preencoded.png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2196288" y="1049965"/>
            <a:ext cx="189392" cy="36549"/>
          </a:xfrm>
          <a:prstGeom prst="rect">
            <a:avLst/>
          </a:prstGeom>
        </p:spPr>
      </p:pic>
      <p:pic>
        <p:nvPicPr>
          <p:cNvPr id="191" name="Image 169" descr="preencoded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475142" y="1053288"/>
            <a:ext cx="16613" cy="36549"/>
          </a:xfrm>
          <a:prstGeom prst="rect">
            <a:avLst/>
          </a:prstGeom>
        </p:spPr>
      </p:pic>
      <p:pic>
        <p:nvPicPr>
          <p:cNvPr id="192" name="Image 170" descr="preencoded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382108" y="1053288"/>
            <a:ext cx="43195" cy="33227"/>
          </a:xfrm>
          <a:prstGeom prst="rect">
            <a:avLst/>
          </a:prstGeom>
        </p:spPr>
      </p:pic>
      <p:pic>
        <p:nvPicPr>
          <p:cNvPr id="193" name="Image 171" descr="preencoded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315654" y="1056610"/>
            <a:ext cx="29904" cy="29904"/>
          </a:xfrm>
          <a:prstGeom prst="rect">
            <a:avLst/>
          </a:prstGeom>
        </p:spPr>
      </p:pic>
      <p:pic>
        <p:nvPicPr>
          <p:cNvPr id="194" name="Image 172" descr="preencoded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259169" y="1056610"/>
            <a:ext cx="33227" cy="29904"/>
          </a:xfrm>
          <a:prstGeom prst="rect">
            <a:avLst/>
          </a:prstGeom>
        </p:spPr>
      </p:pic>
      <p:sp>
        <p:nvSpPr>
          <p:cNvPr id="195" name="Text 20"/>
          <p:cNvSpPr/>
          <p:nvPr/>
        </p:nvSpPr>
        <p:spPr>
          <a:xfrm>
            <a:off x="7612247" y="2289323"/>
            <a:ext cx="93035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BE4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penel</a:t>
            </a:r>
            <a:endParaRPr lang="en-US" sz="280" dirty="0"/>
          </a:p>
        </p:txBody>
      </p:sp>
      <p:sp>
        <p:nvSpPr>
          <p:cNvPr id="196" name="Text 21"/>
          <p:cNvSpPr/>
          <p:nvPr/>
        </p:nvSpPr>
        <p:spPr>
          <a:xfrm>
            <a:off x="6927776" y="2292645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8DCB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</a:t>
            </a:r>
            <a:endParaRPr lang="en-US" sz="280" dirty="0"/>
          </a:p>
        </p:txBody>
      </p:sp>
      <p:sp>
        <p:nvSpPr>
          <p:cNvPr id="197" name="Text 22"/>
          <p:cNvSpPr/>
          <p:nvPr/>
        </p:nvSpPr>
        <p:spPr>
          <a:xfrm>
            <a:off x="8104003" y="2186320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64" dirty="0">
                <a:solidFill>
                  <a:srgbClr val="BB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1241</a:t>
            </a:r>
            <a:endParaRPr lang="en-US" sz="264" dirty="0"/>
          </a:p>
        </p:txBody>
      </p:sp>
      <p:sp>
        <p:nvSpPr>
          <p:cNvPr id="198" name="Text 23"/>
          <p:cNvSpPr/>
          <p:nvPr/>
        </p:nvSpPr>
        <p:spPr>
          <a:xfrm>
            <a:off x="7612247" y="221954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DE4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FRTMS</a:t>
            </a:r>
            <a:endParaRPr lang="en-US" sz="188" dirty="0"/>
          </a:p>
        </p:txBody>
      </p:sp>
      <p:sp>
        <p:nvSpPr>
          <p:cNvPr id="199" name="Text 24"/>
          <p:cNvSpPr/>
          <p:nvPr/>
        </p:nvSpPr>
        <p:spPr>
          <a:xfrm>
            <a:off x="8104003" y="2153093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b="1" dirty="0">
                <a:solidFill>
                  <a:srgbClr val="BCDF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</a:t>
            </a:r>
            <a:endParaRPr lang="en-US" sz="280" dirty="0"/>
          </a:p>
        </p:txBody>
      </p:sp>
      <p:sp>
        <p:nvSpPr>
          <p:cNvPr id="200" name="Text 25"/>
          <p:cNvSpPr/>
          <p:nvPr/>
        </p:nvSpPr>
        <p:spPr>
          <a:xfrm>
            <a:off x="7612247" y="2186320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15" dirty="0">
                <a:solidFill>
                  <a:srgbClr val="C2E9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AAXE</a:t>
            </a:r>
            <a:endParaRPr lang="en-US" sz="215" dirty="0"/>
          </a:p>
        </p:txBody>
      </p:sp>
      <p:sp>
        <p:nvSpPr>
          <p:cNvPr id="201" name="Text 26"/>
          <p:cNvSpPr/>
          <p:nvPr/>
        </p:nvSpPr>
        <p:spPr>
          <a:xfrm>
            <a:off x="7612247" y="2153093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5" b="1" dirty="0">
                <a:solidFill>
                  <a:srgbClr val="C0E6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</a:t>
            </a:r>
            <a:endParaRPr lang="en-US" sz="235" dirty="0"/>
          </a:p>
        </p:txBody>
      </p:sp>
      <p:sp>
        <p:nvSpPr>
          <p:cNvPr id="202" name="Text 27"/>
          <p:cNvSpPr/>
          <p:nvPr/>
        </p:nvSpPr>
        <p:spPr>
          <a:xfrm>
            <a:off x="8104003" y="2116544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C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ERCIE</a:t>
            </a:r>
            <a:endParaRPr lang="en-US" sz="235" dirty="0"/>
          </a:p>
        </p:txBody>
      </p:sp>
      <p:sp>
        <p:nvSpPr>
          <p:cNvPr id="203" name="Text 28"/>
          <p:cNvSpPr/>
          <p:nvPr/>
        </p:nvSpPr>
        <p:spPr>
          <a:xfrm>
            <a:off x="7612247" y="2119866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" dirty="0">
                <a:solidFill>
                  <a:srgbClr val="C1E7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RCRS</a:t>
            </a:r>
            <a:endParaRPr lang="en-US" sz="220" dirty="0"/>
          </a:p>
        </p:txBody>
      </p:sp>
      <p:sp>
        <p:nvSpPr>
          <p:cNvPr id="204" name="Text 29"/>
          <p:cNvSpPr/>
          <p:nvPr/>
        </p:nvSpPr>
        <p:spPr>
          <a:xfrm>
            <a:off x="7173654" y="2116544"/>
            <a:ext cx="12293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0E6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1REIL</a:t>
            </a:r>
            <a:endParaRPr lang="en-US" sz="311" dirty="0"/>
          </a:p>
        </p:txBody>
      </p:sp>
      <p:sp>
        <p:nvSpPr>
          <p:cNvPr id="205" name="Text 30"/>
          <p:cNvSpPr/>
          <p:nvPr/>
        </p:nvSpPr>
        <p:spPr>
          <a:xfrm>
            <a:off x="7828221" y="2046767"/>
            <a:ext cx="106326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72" dirty="0">
                <a:solidFill>
                  <a:srgbClr val="C1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iEu</a:t>
            </a:r>
            <a:endParaRPr lang="en-US" sz="272" dirty="0"/>
          </a:p>
        </p:txBody>
      </p:sp>
      <p:sp>
        <p:nvSpPr>
          <p:cNvPr id="206" name="Text 31"/>
          <p:cNvSpPr/>
          <p:nvPr/>
        </p:nvSpPr>
        <p:spPr>
          <a:xfrm>
            <a:off x="7608924" y="2083317"/>
            <a:ext cx="79744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TEAT</a:t>
            </a:r>
            <a:endParaRPr lang="en-US" sz="249" dirty="0"/>
          </a:p>
        </p:txBody>
      </p:sp>
      <p:sp>
        <p:nvSpPr>
          <p:cNvPr id="207" name="Text 32"/>
          <p:cNvSpPr/>
          <p:nvPr/>
        </p:nvSpPr>
        <p:spPr>
          <a:xfrm>
            <a:off x="7339788" y="2086640"/>
            <a:ext cx="106326" cy="265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1" dirty="0">
                <a:solidFill>
                  <a:srgbClr val="BCE5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 srs</a:t>
            </a:r>
            <a:endParaRPr lang="en-US" sz="181" dirty="0"/>
          </a:p>
        </p:txBody>
      </p:sp>
      <p:sp>
        <p:nvSpPr>
          <p:cNvPr id="208" name="Text 33"/>
          <p:cNvSpPr/>
          <p:nvPr/>
        </p:nvSpPr>
        <p:spPr>
          <a:xfrm>
            <a:off x="7612247" y="2013541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C0E7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</a:t>
            </a:r>
            <a:endParaRPr lang="en-US" sz="280" dirty="0"/>
          </a:p>
        </p:txBody>
      </p:sp>
      <p:sp>
        <p:nvSpPr>
          <p:cNvPr id="209" name="Text 34"/>
          <p:cNvSpPr/>
          <p:nvPr/>
        </p:nvSpPr>
        <p:spPr>
          <a:xfrm>
            <a:off x="7206881" y="204676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EE6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</a:t>
            </a:r>
            <a:endParaRPr lang="en-US" sz="280" dirty="0"/>
          </a:p>
        </p:txBody>
      </p:sp>
      <p:sp>
        <p:nvSpPr>
          <p:cNvPr id="210" name="Text 35"/>
          <p:cNvSpPr/>
          <p:nvPr/>
        </p:nvSpPr>
        <p:spPr>
          <a:xfrm>
            <a:off x="7858125" y="1980314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7" dirty="0">
                <a:solidFill>
                  <a:srgbClr val="BCE2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</a:t>
            </a:r>
            <a:endParaRPr lang="en-US" sz="207" dirty="0"/>
          </a:p>
        </p:txBody>
      </p:sp>
      <p:sp>
        <p:nvSpPr>
          <p:cNvPr id="211" name="Text 36"/>
          <p:cNvSpPr/>
          <p:nvPr/>
        </p:nvSpPr>
        <p:spPr>
          <a:xfrm>
            <a:off x="6927776" y="1983637"/>
            <a:ext cx="12626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0" b="1" dirty="0">
                <a:solidFill>
                  <a:srgbClr val="B3D5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icasa ti</a:t>
            </a:r>
            <a:endParaRPr lang="en-US" sz="230" dirty="0"/>
          </a:p>
        </p:txBody>
      </p:sp>
      <p:sp>
        <p:nvSpPr>
          <p:cNvPr id="212" name="Text 37"/>
          <p:cNvSpPr/>
          <p:nvPr/>
        </p:nvSpPr>
        <p:spPr>
          <a:xfrm>
            <a:off x="7206881" y="1980314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FE3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THEIP</a:t>
            </a:r>
            <a:endParaRPr lang="en-US" sz="235" dirty="0"/>
          </a:p>
        </p:txBody>
      </p:sp>
      <p:sp>
        <p:nvSpPr>
          <p:cNvPr id="213" name="Text 38"/>
          <p:cNvSpPr/>
          <p:nvPr/>
        </p:nvSpPr>
        <p:spPr>
          <a:xfrm>
            <a:off x="8104003" y="1910538"/>
            <a:ext cx="83067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1" dirty="0">
                <a:solidFill>
                  <a:srgbClr val="BEE1C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EICINT</a:t>
            </a:r>
            <a:endParaRPr lang="en-US" sz="191" dirty="0"/>
          </a:p>
        </p:txBody>
      </p:sp>
      <p:sp>
        <p:nvSpPr>
          <p:cNvPr id="214" name="Text 39"/>
          <p:cNvSpPr/>
          <p:nvPr/>
        </p:nvSpPr>
        <p:spPr>
          <a:xfrm>
            <a:off x="7858125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</a:t>
            </a:r>
            <a:endParaRPr lang="en-US" sz="280" dirty="0"/>
          </a:p>
        </p:txBody>
      </p:sp>
      <p:sp>
        <p:nvSpPr>
          <p:cNvPr id="215" name="Text 40"/>
          <p:cNvSpPr/>
          <p:nvPr/>
        </p:nvSpPr>
        <p:spPr>
          <a:xfrm>
            <a:off x="7612247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8" dirty="0">
                <a:solidFill>
                  <a:srgbClr val="C0E7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PHF</a:t>
            </a:r>
            <a:endParaRPr lang="en-US" sz="288" dirty="0"/>
          </a:p>
        </p:txBody>
      </p:sp>
      <p:sp>
        <p:nvSpPr>
          <p:cNvPr id="216" name="Text 41"/>
          <p:cNvSpPr/>
          <p:nvPr/>
        </p:nvSpPr>
        <p:spPr>
          <a:xfrm>
            <a:off x="7366369" y="1873988"/>
            <a:ext cx="9635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1" b="1" dirty="0">
                <a:solidFill>
                  <a:srgbClr val="B7D9B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311" dirty="0"/>
          </a:p>
        </p:txBody>
      </p:sp>
      <p:sp>
        <p:nvSpPr>
          <p:cNvPr id="217" name="Text 42"/>
          <p:cNvSpPr/>
          <p:nvPr/>
        </p:nvSpPr>
        <p:spPr>
          <a:xfrm>
            <a:off x="7200235" y="1910538"/>
            <a:ext cx="96358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C1E6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NETEI</a:t>
            </a:r>
            <a:endParaRPr lang="en-US" sz="249" dirty="0"/>
          </a:p>
        </p:txBody>
      </p:sp>
      <p:sp>
        <p:nvSpPr>
          <p:cNvPr id="218" name="Text 43"/>
          <p:cNvSpPr/>
          <p:nvPr/>
        </p:nvSpPr>
        <p:spPr>
          <a:xfrm>
            <a:off x="7612247" y="1870666"/>
            <a:ext cx="76422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5D8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FERLE</a:t>
            </a:r>
            <a:endParaRPr lang="en-US" sz="188" dirty="0"/>
          </a:p>
        </p:txBody>
      </p:sp>
      <p:sp>
        <p:nvSpPr>
          <p:cNvPr id="219" name="Text 44"/>
          <p:cNvSpPr/>
          <p:nvPr/>
        </p:nvSpPr>
        <p:spPr>
          <a:xfrm>
            <a:off x="7200235" y="1873988"/>
            <a:ext cx="93035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" dirty="0">
                <a:solidFill>
                  <a:srgbClr val="B9DC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EHRLS</a:t>
            </a:r>
            <a:endParaRPr lang="en-US" sz="167" dirty="0"/>
          </a:p>
        </p:txBody>
      </p:sp>
      <p:sp>
        <p:nvSpPr>
          <p:cNvPr id="220" name="Text 45"/>
          <p:cNvSpPr/>
          <p:nvPr/>
        </p:nvSpPr>
        <p:spPr>
          <a:xfrm>
            <a:off x="7612247" y="1804212"/>
            <a:ext cx="169456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BBDF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D.ea larg</a:t>
            </a:r>
            <a:endParaRPr lang="en-US" sz="204" dirty="0"/>
          </a:p>
        </p:txBody>
      </p:sp>
      <p:sp>
        <p:nvSpPr>
          <p:cNvPr id="221" name="Text 46"/>
          <p:cNvSpPr/>
          <p:nvPr/>
        </p:nvSpPr>
        <p:spPr>
          <a:xfrm>
            <a:off x="6881259" y="2488683"/>
            <a:ext cx="168127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8" dirty="0">
                <a:solidFill>
                  <a:srgbClr val="B8DC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alteltsred ts aouiDha ertbal ond pritanrs Detacoe milhig ennun.Ders on ont Te i</a:t>
            </a:r>
            <a:endParaRPr lang="en-US" sz="348" dirty="0"/>
          </a:p>
        </p:txBody>
      </p:sp>
      <p:sp>
        <p:nvSpPr>
          <p:cNvPr id="222" name="Text 47"/>
          <p:cNvSpPr/>
          <p:nvPr/>
        </p:nvSpPr>
        <p:spPr>
          <a:xfrm>
            <a:off x="6881259" y="2558459"/>
            <a:ext cx="1681273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8" b="1" dirty="0">
                <a:solidFill>
                  <a:srgbClr val="B6D9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Laan ii Sers cepnion oul prpnottmu fes deinarinn ontlathe ins coonpom cers BamoiarSi oo terie</a:t>
            </a:r>
            <a:endParaRPr lang="en-US" sz="238" dirty="0"/>
          </a:p>
        </p:txBody>
      </p:sp>
      <p:sp>
        <p:nvSpPr>
          <p:cNvPr id="223" name="Text 48"/>
          <p:cNvSpPr/>
          <p:nvPr/>
        </p:nvSpPr>
        <p:spPr>
          <a:xfrm>
            <a:off x="8452884" y="1395523"/>
            <a:ext cx="9968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7" b="1" dirty="0">
                <a:solidFill>
                  <a:srgbClr val="F5E2A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ednien</a:t>
            </a:r>
            <a:endParaRPr lang="en-US" sz="207" dirty="0"/>
          </a:p>
        </p:txBody>
      </p:sp>
      <p:sp>
        <p:nvSpPr>
          <p:cNvPr id="224" name="Text 49"/>
          <p:cNvSpPr/>
          <p:nvPr/>
        </p:nvSpPr>
        <p:spPr>
          <a:xfrm>
            <a:off x="4801265" y="691116"/>
            <a:ext cx="335257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b="1" dirty="0">
                <a:solidFill>
                  <a:srgbClr val="2C2C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Optimierte Parameter (Strukturiert)</a:t>
            </a:r>
            <a:endParaRPr lang="en-US" sz="1612" dirty="0"/>
          </a:p>
        </p:txBody>
      </p:sp>
      <p:sp>
        <p:nvSpPr>
          <p:cNvPr id="225" name="Text 50"/>
          <p:cNvSpPr/>
          <p:nvPr/>
        </p:nvSpPr>
        <p:spPr>
          <a:xfrm>
            <a:off x="229265" y="701084"/>
            <a:ext cx="3070151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6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Parameter (Fehlerhaft)</a:t>
            </a:r>
            <a:endParaRPr lang="en-US" sz="1606" dirty="0"/>
          </a:p>
        </p:txBody>
      </p:sp>
      <p:sp>
        <p:nvSpPr>
          <p:cNvPr id="226" name="Text 51"/>
          <p:cNvSpPr/>
          <p:nvPr/>
        </p:nvSpPr>
        <p:spPr>
          <a:xfrm>
            <a:off x="242555" y="129584"/>
            <a:ext cx="7067328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671" b="1" dirty="0">
                <a:solidFill>
                  <a:srgbClr val="1E1E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Docling-Herausforderung</a:t>
            </a:r>
            <a:endParaRPr lang="en-US" sz="267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58" y="2319227"/>
            <a:ext cx="4339413" cy="2658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13" y="2455456"/>
            <a:ext cx="4542096" cy="200357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137" y="4409189"/>
            <a:ext cx="4053663" cy="4319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049" y="3807785"/>
            <a:ext cx="289073" cy="31897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872" y="3910788"/>
            <a:ext cx="485110" cy="26249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294" y="3814430"/>
            <a:ext cx="983512" cy="3056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991" y="3857625"/>
            <a:ext cx="192715" cy="21929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9858" y="3957305"/>
            <a:ext cx="136230" cy="3322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4747" y="3850980"/>
            <a:ext cx="445238" cy="24255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7302" y="3857625"/>
            <a:ext cx="192715" cy="21929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7174" y="3894174"/>
            <a:ext cx="126262" cy="16281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4715" y="3857625"/>
            <a:ext cx="192715" cy="21929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3631" y="3940692"/>
            <a:ext cx="581468" cy="86390"/>
          </a:xfrm>
          <a:prstGeom prst="rect">
            <a:avLst/>
          </a:prstGeom>
        </p:spPr>
      </p:pic>
      <p:sp>
        <p:nvSpPr>
          <p:cNvPr id="16" name="Shape 0"/>
          <p:cNvSpPr/>
          <p:nvPr/>
        </p:nvSpPr>
        <p:spPr>
          <a:xfrm>
            <a:off x="2764465" y="3754622"/>
            <a:ext cx="1222744" cy="425302"/>
          </a:xfrm>
          <a:prstGeom prst="rect">
            <a:avLst/>
          </a:prstGeom>
          <a:solidFill>
            <a:srgbClr val="E7E7E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" name="Shape 1"/>
          <p:cNvSpPr/>
          <p:nvPr/>
        </p:nvSpPr>
        <p:spPr>
          <a:xfrm>
            <a:off x="2814305" y="3877561"/>
            <a:ext cx="159488" cy="176102"/>
          </a:xfrm>
          <a:prstGeom prst="rect">
            <a:avLst/>
          </a:prstGeom>
          <a:solidFill>
            <a:srgbClr val="01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" name="Text 2"/>
          <p:cNvSpPr/>
          <p:nvPr/>
        </p:nvSpPr>
        <p:spPr>
          <a:xfrm>
            <a:off x="2854177" y="3900820"/>
            <a:ext cx="8971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041" b="1" dirty="0">
                <a:solidFill>
                  <a:srgbClr val="C1C1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041" dirty="0"/>
          </a:p>
        </p:txBody>
      </p:sp>
      <p:sp>
        <p:nvSpPr>
          <p:cNvPr id="19" name="Text 3"/>
          <p:cNvSpPr/>
          <p:nvPr/>
        </p:nvSpPr>
        <p:spPr>
          <a:xfrm>
            <a:off x="3046892" y="3973919"/>
            <a:ext cx="88383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2" b="1" dirty="0">
                <a:solidFill>
                  <a:srgbClr val="55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Passage Nodes</a:t>
            </a:r>
            <a:endParaRPr lang="en-US" sz="842" dirty="0"/>
          </a:p>
        </p:txBody>
      </p:sp>
      <p:sp>
        <p:nvSpPr>
          <p:cNvPr id="20" name="Text 4"/>
          <p:cNvSpPr/>
          <p:nvPr/>
        </p:nvSpPr>
        <p:spPr>
          <a:xfrm>
            <a:off x="3007020" y="3827721"/>
            <a:ext cx="9536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B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Initialization</a:t>
            </a:r>
            <a:endParaRPr lang="en-US" sz="856" dirty="0"/>
          </a:p>
        </p:txBody>
      </p:sp>
      <p:pic>
        <p:nvPicPr>
          <p:cNvPr id="21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8843" y="3904142"/>
            <a:ext cx="285750" cy="122939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9087" y="3512067"/>
            <a:ext cx="524983" cy="262491"/>
          </a:xfrm>
          <a:prstGeom prst="rect">
            <a:avLst/>
          </a:prstGeom>
        </p:spPr>
      </p:pic>
      <p:pic>
        <p:nvPicPr>
          <p:cNvPr id="23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35840" y="3468872"/>
            <a:ext cx="4432448" cy="13291"/>
          </a:xfrm>
          <a:prstGeom prst="rect">
            <a:avLst/>
          </a:prstGeom>
        </p:spPr>
      </p:pic>
      <p:pic>
        <p:nvPicPr>
          <p:cNvPr id="24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0052" y="2771110"/>
            <a:ext cx="1405491" cy="431948"/>
          </a:xfrm>
          <a:prstGeom prst="rect">
            <a:avLst/>
          </a:prstGeom>
        </p:spPr>
      </p:pic>
      <p:pic>
        <p:nvPicPr>
          <p:cNvPr id="25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2892" y="2781078"/>
            <a:ext cx="1412137" cy="405366"/>
          </a:xfrm>
          <a:prstGeom prst="rect">
            <a:avLst/>
          </a:prstGeom>
        </p:spPr>
      </p:pic>
      <p:pic>
        <p:nvPicPr>
          <p:cNvPr id="26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9442" y="2910663"/>
            <a:ext cx="149520" cy="156166"/>
          </a:xfrm>
          <a:prstGeom prst="rect">
            <a:avLst/>
          </a:prstGeom>
        </p:spPr>
      </p:pic>
      <p:sp>
        <p:nvSpPr>
          <p:cNvPr id="27" name="Shape 5"/>
          <p:cNvSpPr/>
          <p:nvPr/>
        </p:nvSpPr>
        <p:spPr>
          <a:xfrm>
            <a:off x="4203183" y="2900695"/>
            <a:ext cx="166134" cy="179424"/>
          </a:xfrm>
          <a:prstGeom prst="rect">
            <a:avLst/>
          </a:prstGeom>
          <a:solidFill>
            <a:srgbClr val="02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8" name="Text 6"/>
          <p:cNvSpPr/>
          <p:nvPr/>
        </p:nvSpPr>
        <p:spPr>
          <a:xfrm>
            <a:off x="4256346" y="2930599"/>
            <a:ext cx="8306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989" b="1" dirty="0">
                <a:solidFill>
                  <a:srgbClr val="BABAB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989" dirty="0"/>
          </a:p>
        </p:txBody>
      </p:sp>
      <p:sp>
        <p:nvSpPr>
          <p:cNvPr id="29" name="Text 7"/>
          <p:cNvSpPr/>
          <p:nvPr/>
        </p:nvSpPr>
        <p:spPr>
          <a:xfrm>
            <a:off x="4395898" y="2850855"/>
            <a:ext cx="953608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696964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Entity Activation via</a:t>
            </a:r>
            <a:endParaRPr lang="en-US" sz="942" dirty="0"/>
          </a:p>
        </p:txBody>
      </p:sp>
      <p:sp>
        <p:nvSpPr>
          <p:cNvPr id="30" name="Text 8"/>
          <p:cNvSpPr/>
          <p:nvPr/>
        </p:nvSpPr>
        <p:spPr>
          <a:xfrm>
            <a:off x="4449061" y="2990407"/>
            <a:ext cx="867218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8" b="1" dirty="0">
                <a:solidFill>
                  <a:srgbClr val="5252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Bridging</a:t>
            </a:r>
            <a:endParaRPr lang="en-US" sz="808" dirty="0"/>
          </a:p>
        </p:txBody>
      </p:sp>
      <p:pic>
        <p:nvPicPr>
          <p:cNvPr id="31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5860" y="2890727"/>
            <a:ext cx="192715" cy="212651"/>
          </a:xfrm>
          <a:prstGeom prst="rect">
            <a:avLst/>
          </a:prstGeom>
        </p:spPr>
      </p:pic>
      <p:pic>
        <p:nvPicPr>
          <p:cNvPr id="32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3081" y="2967148"/>
            <a:ext cx="136230" cy="29904"/>
          </a:xfrm>
          <a:prstGeom prst="rect">
            <a:avLst/>
          </a:prstGeom>
        </p:spPr>
      </p:pic>
      <p:pic>
        <p:nvPicPr>
          <p:cNvPr id="33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3881" y="2890727"/>
            <a:ext cx="192715" cy="212651"/>
          </a:xfrm>
          <a:prstGeom prst="rect">
            <a:avLst/>
          </a:prstGeom>
        </p:spPr>
      </p:pic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8003" y="2890727"/>
            <a:ext cx="196038" cy="212651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42221" y="2927276"/>
            <a:ext cx="252523" cy="149520"/>
          </a:xfrm>
          <a:prstGeom prst="rect">
            <a:avLst/>
          </a:prstGeom>
        </p:spPr>
      </p:pic>
      <p:pic>
        <p:nvPicPr>
          <p:cNvPr id="36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42166" y="2784401"/>
            <a:ext cx="1658015" cy="398721"/>
          </a:xfrm>
          <a:prstGeom prst="rect">
            <a:avLst/>
          </a:prstGeom>
        </p:spPr>
      </p:pic>
      <p:pic>
        <p:nvPicPr>
          <p:cNvPr id="37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07465" y="2930599"/>
            <a:ext cx="232587" cy="129584"/>
          </a:xfrm>
          <a:prstGeom prst="rect">
            <a:avLst/>
          </a:prstGeom>
        </p:spPr>
      </p:pic>
      <p:pic>
        <p:nvPicPr>
          <p:cNvPr id="3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04337" y="2794369"/>
            <a:ext cx="1076547" cy="372140"/>
          </a:xfrm>
          <a:prstGeom prst="rect">
            <a:avLst/>
          </a:prstGeom>
        </p:spPr>
      </p:pic>
      <p:pic>
        <p:nvPicPr>
          <p:cNvPr id="39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16029" y="2844209"/>
            <a:ext cx="558209" cy="305686"/>
          </a:xfrm>
          <a:prstGeom prst="rect">
            <a:avLst/>
          </a:prstGeom>
        </p:spPr>
      </p:pic>
      <p:pic>
        <p:nvPicPr>
          <p:cNvPr id="40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18392" y="2890727"/>
            <a:ext cx="189392" cy="212651"/>
          </a:xfrm>
          <a:prstGeom prst="rect">
            <a:avLst/>
          </a:prstGeom>
        </p:spPr>
      </p:pic>
      <p:pic>
        <p:nvPicPr>
          <p:cNvPr id="41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79160" y="2890727"/>
            <a:ext cx="189392" cy="212651"/>
          </a:xfrm>
          <a:prstGeom prst="rect">
            <a:avLst/>
          </a:prstGeom>
        </p:spPr>
      </p:pic>
      <p:pic>
        <p:nvPicPr>
          <p:cNvPr id="42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24273" y="2943890"/>
            <a:ext cx="478465" cy="122939"/>
          </a:xfrm>
          <a:prstGeom prst="rect">
            <a:avLst/>
          </a:prstGeom>
        </p:spPr>
      </p:pic>
      <p:pic>
        <p:nvPicPr>
          <p:cNvPr id="43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42166" y="2801015"/>
            <a:ext cx="338913" cy="372140"/>
          </a:xfrm>
          <a:prstGeom prst="rect">
            <a:avLst/>
          </a:prstGeom>
        </p:spPr>
      </p:pic>
      <p:pic>
        <p:nvPicPr>
          <p:cNvPr id="44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81203" y="2492006"/>
            <a:ext cx="2751174" cy="29904"/>
          </a:xfrm>
          <a:prstGeom prst="rect">
            <a:avLst/>
          </a:prstGeom>
        </p:spPr>
      </p:pic>
      <p:pic>
        <p:nvPicPr>
          <p:cNvPr id="45" name="Image 3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00570" y="1907215"/>
            <a:ext cx="418657" cy="19936"/>
          </a:xfrm>
          <a:prstGeom prst="rect">
            <a:avLst/>
          </a:prstGeom>
        </p:spPr>
      </p:pic>
      <p:pic>
        <p:nvPicPr>
          <p:cNvPr id="46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35840" y="1395523"/>
            <a:ext cx="4505547" cy="920381"/>
          </a:xfrm>
          <a:prstGeom prst="rect">
            <a:avLst/>
          </a:prstGeom>
        </p:spPr>
      </p:pic>
      <p:pic>
        <p:nvPicPr>
          <p:cNvPr id="47" name="Image 3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61337" y="2249451"/>
            <a:ext cx="711052" cy="940317"/>
          </a:xfrm>
          <a:prstGeom prst="rect">
            <a:avLst/>
          </a:prstGeom>
        </p:spPr>
      </p:pic>
      <p:pic>
        <p:nvPicPr>
          <p:cNvPr id="48" name="Image 3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68288" y="1787599"/>
            <a:ext cx="282427" cy="59808"/>
          </a:xfrm>
          <a:prstGeom prst="rect">
            <a:avLst/>
          </a:prstGeom>
        </p:spPr>
      </p:pic>
      <p:pic>
        <p:nvPicPr>
          <p:cNvPr id="49" name="Image 3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02669" y="1541721"/>
            <a:ext cx="840637" cy="538273"/>
          </a:xfrm>
          <a:prstGeom prst="rect">
            <a:avLst/>
          </a:prstGeom>
        </p:spPr>
      </p:pic>
      <p:pic>
        <p:nvPicPr>
          <p:cNvPr id="50" name="Image 3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784651" y="1767663"/>
            <a:ext cx="551564" cy="116294"/>
          </a:xfrm>
          <a:prstGeom prst="rect">
            <a:avLst/>
          </a:prstGeom>
        </p:spPr>
      </p:pic>
      <p:pic>
        <p:nvPicPr>
          <p:cNvPr id="51" name="Image 4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538773" y="1731113"/>
            <a:ext cx="199360" cy="225942"/>
          </a:xfrm>
          <a:prstGeom prst="rect">
            <a:avLst/>
          </a:prstGeom>
        </p:spPr>
      </p:pic>
      <p:sp>
        <p:nvSpPr>
          <p:cNvPr id="52" name="Text 9"/>
          <p:cNvSpPr/>
          <p:nvPr/>
        </p:nvSpPr>
        <p:spPr>
          <a:xfrm>
            <a:off x="4595259" y="1777631"/>
            <a:ext cx="89712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937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937" dirty="0"/>
          </a:p>
        </p:txBody>
      </p:sp>
      <p:pic>
        <p:nvPicPr>
          <p:cNvPr id="53" name="Image 4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64270" y="1408814"/>
            <a:ext cx="2910663" cy="53163"/>
          </a:xfrm>
          <a:prstGeom prst="rect">
            <a:avLst/>
          </a:prstGeom>
        </p:spPr>
      </p:pic>
      <p:pic>
        <p:nvPicPr>
          <p:cNvPr id="54" name="Image 42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322549" y="1461977"/>
            <a:ext cx="73099" cy="764215"/>
          </a:xfrm>
          <a:prstGeom prst="rect">
            <a:avLst/>
          </a:prstGeom>
        </p:spPr>
      </p:pic>
      <p:pic>
        <p:nvPicPr>
          <p:cNvPr id="55" name="Image 4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339163" y="1461977"/>
            <a:ext cx="2000250" cy="677826"/>
          </a:xfrm>
          <a:prstGeom prst="rect">
            <a:avLst/>
          </a:prstGeom>
        </p:spPr>
      </p:pic>
      <p:pic>
        <p:nvPicPr>
          <p:cNvPr id="56" name="Image 44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176602" y="1741081"/>
            <a:ext cx="235910" cy="196038"/>
          </a:xfrm>
          <a:prstGeom prst="rect">
            <a:avLst/>
          </a:prstGeom>
        </p:spPr>
      </p:pic>
      <p:pic>
        <p:nvPicPr>
          <p:cNvPr id="57" name="Image 45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555262" y="1770985"/>
            <a:ext cx="584791" cy="122939"/>
          </a:xfrm>
          <a:prstGeom prst="rect">
            <a:avLst/>
          </a:prstGeom>
        </p:spPr>
      </p:pic>
      <p:pic>
        <p:nvPicPr>
          <p:cNvPr id="58" name="Image 46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179799" y="1658015"/>
            <a:ext cx="345558" cy="385430"/>
          </a:xfrm>
          <a:prstGeom prst="rect">
            <a:avLst/>
          </a:prstGeom>
        </p:spPr>
      </p:pic>
      <p:pic>
        <p:nvPicPr>
          <p:cNvPr id="59" name="Image 47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777756" y="1800890"/>
            <a:ext cx="385430" cy="93035"/>
          </a:xfrm>
          <a:prstGeom prst="rect">
            <a:avLst/>
          </a:prstGeom>
        </p:spPr>
      </p:pic>
      <p:pic>
        <p:nvPicPr>
          <p:cNvPr id="60" name="Image 48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379035" y="1604852"/>
            <a:ext cx="385430" cy="438593"/>
          </a:xfrm>
          <a:prstGeom prst="rect">
            <a:avLst/>
          </a:prstGeom>
        </p:spPr>
      </p:pic>
      <p:sp>
        <p:nvSpPr>
          <p:cNvPr id="62" name="Text 11"/>
          <p:cNvSpPr/>
          <p:nvPr/>
        </p:nvSpPr>
        <p:spPr>
          <a:xfrm>
            <a:off x="7077297" y="2568426"/>
            <a:ext cx="1694564" cy="18274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Entitat (Entity).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Retrieval: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Kombiniert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mit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PageRank-basierter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</a:t>
            </a:r>
            <a:endParaRPr lang="en-US" sz="1457" dirty="0"/>
          </a:p>
          <a:p>
            <a:pPr marL="0" indent="0" algn="l">
              <a:buNone/>
            </a:pPr>
            <a:r>
              <a:rPr lang="en-US" sz="1457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Traversierung.</a:t>
            </a:r>
            <a:endParaRPr lang="en-US" sz="1457" dirty="0"/>
          </a:p>
        </p:txBody>
      </p:sp>
      <p:sp>
        <p:nvSpPr>
          <p:cNvPr id="63" name="Text 12"/>
          <p:cNvSpPr/>
          <p:nvPr/>
        </p:nvSpPr>
        <p:spPr>
          <a:xfrm>
            <a:off x="7147073" y="1551689"/>
            <a:ext cx="1641401" cy="830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Knoten-Typen fur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Passage, Satz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(Sentence) und</a:t>
            </a:r>
            <a:endParaRPr lang="en-US" sz="1434" dirty="0"/>
          </a:p>
          <a:p>
            <a:pPr marL="0" indent="0" algn="l">
              <a:buNone/>
            </a:pPr>
            <a:r>
              <a:rPr lang="en-US" sz="1434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Entität (Entity).</a:t>
            </a:r>
            <a:endParaRPr lang="en-US" sz="1434" dirty="0"/>
          </a:p>
        </p:txBody>
      </p:sp>
      <p:sp>
        <p:nvSpPr>
          <p:cNvPr id="64" name="Text 13"/>
          <p:cNvSpPr/>
          <p:nvPr/>
        </p:nvSpPr>
        <p:spPr>
          <a:xfrm>
            <a:off x="362172" y="3528680"/>
            <a:ext cx="1707855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Skaliert linear mit der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Korpusgrosse (Zeit &amp;</a:t>
            </a:r>
            <a:endParaRPr lang="en-US" sz="1428" dirty="0"/>
          </a:p>
          <a:p>
            <a:pPr marL="0" indent="0" algn="l">
              <a:buNone/>
            </a:pPr>
            <a:r>
              <a:rPr lang="en-US" sz="1428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Speicher).</a:t>
            </a:r>
            <a:endParaRPr lang="en-US" sz="1428" dirty="0"/>
          </a:p>
        </p:txBody>
      </p:sp>
      <p:sp>
        <p:nvSpPr>
          <p:cNvPr id="65" name="Text 14"/>
          <p:cNvSpPr/>
          <p:nvPr/>
        </p:nvSpPr>
        <p:spPr>
          <a:xfrm>
            <a:off x="362172" y="3090087"/>
            <a:ext cx="108983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Lineare</a:t>
            </a:r>
            <a:endParaRPr lang="en-US" sz="1452" dirty="0"/>
          </a:p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Komplexitat:</a:t>
            </a:r>
            <a:endParaRPr lang="en-US" sz="1452" dirty="0"/>
          </a:p>
        </p:txBody>
      </p:sp>
      <p:sp>
        <p:nvSpPr>
          <p:cNvPr id="66" name="Text 15"/>
          <p:cNvSpPr/>
          <p:nvPr/>
        </p:nvSpPr>
        <p:spPr>
          <a:xfrm>
            <a:off x="7140427" y="1312456"/>
            <a:ext cx="164804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68" b="1" dirty="0">
                <a:solidFill>
                  <a:srgbClr val="3434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 Struktur:</a:t>
            </a:r>
            <a:endParaRPr lang="en-US" sz="1468" dirty="0"/>
          </a:p>
        </p:txBody>
      </p:sp>
      <p:sp>
        <p:nvSpPr>
          <p:cNvPr id="67" name="Text 16"/>
          <p:cNvSpPr/>
          <p:nvPr/>
        </p:nvSpPr>
        <p:spPr>
          <a:xfrm>
            <a:off x="6303113" y="4213151"/>
            <a:ext cx="362172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</a:t>
            </a:r>
            <a:endParaRPr lang="en-US" sz="814" dirty="0"/>
          </a:p>
        </p:txBody>
      </p:sp>
      <p:sp>
        <p:nvSpPr>
          <p:cNvPr id="68" name="Text 17"/>
          <p:cNvSpPr/>
          <p:nvPr/>
        </p:nvSpPr>
        <p:spPr>
          <a:xfrm>
            <a:off x="4701584" y="4173279"/>
            <a:ext cx="966898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69" b="1" dirty="0">
                <a:solidFill>
                  <a:srgbClr val="4F4E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K passage nodes</a:t>
            </a:r>
            <a:endParaRPr lang="en-US" sz="769" dirty="0"/>
          </a:p>
        </p:txBody>
      </p:sp>
      <p:sp>
        <p:nvSpPr>
          <p:cNvPr id="69" name="Text 18"/>
          <p:cNvSpPr/>
          <p:nvPr/>
        </p:nvSpPr>
        <p:spPr>
          <a:xfrm>
            <a:off x="5751549" y="3781203"/>
            <a:ext cx="51833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3" b="1" dirty="0">
                <a:solidFill>
                  <a:srgbClr val="55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</a:t>
            </a:r>
            <a:endParaRPr lang="en-US" sz="803" dirty="0"/>
          </a:p>
        </p:txBody>
      </p:sp>
      <p:sp>
        <p:nvSpPr>
          <p:cNvPr id="70" name="Text 19"/>
          <p:cNvSpPr/>
          <p:nvPr/>
        </p:nvSpPr>
        <p:spPr>
          <a:xfrm>
            <a:off x="4130084" y="3993855"/>
            <a:ext cx="4452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6" b="1" dirty="0">
                <a:solidFill>
                  <a:srgbClr val="4B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</a:t>
            </a:r>
            <a:endParaRPr lang="en-US" sz="756" dirty="0"/>
          </a:p>
        </p:txBody>
      </p:sp>
      <p:sp>
        <p:nvSpPr>
          <p:cNvPr id="71" name="Text 20"/>
          <p:cNvSpPr/>
          <p:nvPr/>
        </p:nvSpPr>
        <p:spPr>
          <a:xfrm>
            <a:off x="4056985" y="3827721"/>
            <a:ext cx="594759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4B4B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</a:t>
            </a:r>
            <a:endParaRPr lang="en-US" sz="801" dirty="0"/>
          </a:p>
        </p:txBody>
      </p:sp>
      <p:sp>
        <p:nvSpPr>
          <p:cNvPr id="72" name="Text 21"/>
          <p:cNvSpPr/>
          <p:nvPr/>
        </p:nvSpPr>
        <p:spPr>
          <a:xfrm>
            <a:off x="3977241" y="3535326"/>
            <a:ext cx="1378910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9" b="1" dirty="0">
                <a:solidFill>
                  <a:srgbClr val="55545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2. Passage Retrieval</a:t>
            </a:r>
            <a:endParaRPr lang="en-US" sz="1049" dirty="0"/>
          </a:p>
        </p:txBody>
      </p:sp>
      <p:sp>
        <p:nvSpPr>
          <p:cNvPr id="73" name="Text 22"/>
          <p:cNvSpPr/>
          <p:nvPr/>
        </p:nvSpPr>
        <p:spPr>
          <a:xfrm>
            <a:off x="5854552" y="3252898"/>
            <a:ext cx="8638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0" b="1" dirty="0">
                <a:solidFill>
                  <a:srgbClr val="5B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Activated Entities</a:t>
            </a:r>
            <a:endParaRPr lang="en-US" sz="840" dirty="0"/>
          </a:p>
        </p:txBody>
      </p:sp>
      <p:sp>
        <p:nvSpPr>
          <p:cNvPr id="74" name="Text 23"/>
          <p:cNvSpPr/>
          <p:nvPr/>
        </p:nvSpPr>
        <p:spPr>
          <a:xfrm>
            <a:off x="3246253" y="3246253"/>
            <a:ext cx="69776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Entities</a:t>
            </a:r>
            <a:endParaRPr lang="en-US" sz="903" dirty="0"/>
          </a:p>
        </p:txBody>
      </p:sp>
      <p:sp>
        <p:nvSpPr>
          <p:cNvPr id="75" name="Text 24"/>
          <p:cNvSpPr/>
          <p:nvPr/>
        </p:nvSpPr>
        <p:spPr>
          <a:xfrm>
            <a:off x="2389003" y="3242930"/>
            <a:ext cx="4419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9" b="1" dirty="0">
                <a:solidFill>
                  <a:srgbClr val="5959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</a:t>
            </a:r>
            <a:endParaRPr lang="en-US" sz="879" dirty="0"/>
          </a:p>
        </p:txBody>
      </p:sp>
      <p:sp>
        <p:nvSpPr>
          <p:cNvPr id="76" name="Text 25"/>
          <p:cNvSpPr/>
          <p:nvPr/>
        </p:nvSpPr>
        <p:spPr>
          <a:xfrm>
            <a:off x="2907340" y="3046892"/>
            <a:ext cx="29904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1" b="1" dirty="0">
                <a:solidFill>
                  <a:srgbClr val="4C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1" dirty="0"/>
          </a:p>
        </p:txBody>
      </p:sp>
      <p:sp>
        <p:nvSpPr>
          <p:cNvPr id="77" name="Text 26"/>
          <p:cNvSpPr/>
          <p:nvPr/>
        </p:nvSpPr>
        <p:spPr>
          <a:xfrm>
            <a:off x="2860823" y="2824273"/>
            <a:ext cx="36217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3" b="1" dirty="0">
                <a:solidFill>
                  <a:srgbClr val="52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 by</a:t>
            </a:r>
            <a:endParaRPr lang="en-US" sz="863" dirty="0"/>
          </a:p>
        </p:txBody>
      </p:sp>
      <p:sp>
        <p:nvSpPr>
          <p:cNvPr id="78" name="Text 27"/>
          <p:cNvSpPr/>
          <p:nvPr/>
        </p:nvSpPr>
        <p:spPr>
          <a:xfrm>
            <a:off x="3997177" y="2538523"/>
            <a:ext cx="1342360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62635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1. Entity Activation</a:t>
            </a:r>
            <a:endParaRPr lang="en-US" sz="1086" dirty="0"/>
          </a:p>
        </p:txBody>
      </p:sp>
      <p:sp>
        <p:nvSpPr>
          <p:cNvPr id="79" name="Text 28"/>
          <p:cNvSpPr/>
          <p:nvPr/>
        </p:nvSpPr>
        <p:spPr>
          <a:xfrm>
            <a:off x="2528555" y="2405616"/>
            <a:ext cx="112306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282" b="1" dirty="0">
                <a:solidFill>
                  <a:srgbClr val="7A8CA3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II. Online Retrieval</a:t>
            </a:r>
            <a:endParaRPr lang="en-US" sz="1282" dirty="0"/>
          </a:p>
        </p:txBody>
      </p:sp>
      <p:sp>
        <p:nvSpPr>
          <p:cNvPr id="80" name="Text 29"/>
          <p:cNvSpPr/>
          <p:nvPr/>
        </p:nvSpPr>
        <p:spPr>
          <a:xfrm>
            <a:off x="355526" y="1535076"/>
            <a:ext cx="1591561" cy="9735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Graph-Konstruktion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erfolgt rein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algorithmisch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(scispaCy), ohne</a:t>
            </a:r>
            <a:endParaRPr lang="en-US" sz="1408" dirty="0"/>
          </a:p>
          <a:p>
            <a:pPr marL="0" indent="0" algn="l">
              <a:buNone/>
            </a:pPr>
            <a:r>
              <a:rPr lang="en-US" sz="1408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teure LLM-Aufrufe.</a:t>
            </a:r>
            <a:endParaRPr lang="en-US" sz="1408" dirty="0"/>
          </a:p>
        </p:txBody>
      </p:sp>
      <p:sp>
        <p:nvSpPr>
          <p:cNvPr id="81" name="Text 30"/>
          <p:cNvSpPr/>
          <p:nvPr/>
        </p:nvSpPr>
        <p:spPr>
          <a:xfrm>
            <a:off x="5638578" y="2156416"/>
            <a:ext cx="4751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2" b="1" dirty="0">
                <a:solidFill>
                  <a:srgbClr val="5F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</a:t>
            </a:r>
            <a:endParaRPr lang="en-US" sz="832" dirty="0"/>
          </a:p>
        </p:txBody>
      </p:sp>
      <p:sp>
        <p:nvSpPr>
          <p:cNvPr id="82" name="Text 31"/>
          <p:cNvSpPr/>
          <p:nvPr/>
        </p:nvSpPr>
        <p:spPr>
          <a:xfrm>
            <a:off x="3186445" y="2143125"/>
            <a:ext cx="368817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14" b="1" dirty="0">
                <a:solidFill>
                  <a:srgbClr val="5B5C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passoge</a:t>
            </a:r>
            <a:endParaRPr lang="en-US" sz="714" dirty="0"/>
          </a:p>
        </p:txBody>
      </p:sp>
      <p:sp>
        <p:nvSpPr>
          <p:cNvPr id="83" name="Text 32"/>
          <p:cNvSpPr/>
          <p:nvPr/>
        </p:nvSpPr>
        <p:spPr>
          <a:xfrm>
            <a:off x="2422230" y="2153093"/>
            <a:ext cx="318977" cy="1196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90" b="1" dirty="0">
                <a:solidFill>
                  <a:srgbClr val="6162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corpus</a:t>
            </a:r>
            <a:endParaRPr lang="en-US" sz="790" dirty="0"/>
          </a:p>
        </p:txBody>
      </p:sp>
      <p:sp>
        <p:nvSpPr>
          <p:cNvPr id="84" name="Text 33"/>
          <p:cNvSpPr/>
          <p:nvPr/>
        </p:nvSpPr>
        <p:spPr>
          <a:xfrm>
            <a:off x="6283177" y="1957055"/>
            <a:ext cx="44856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C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801" dirty="0"/>
          </a:p>
        </p:txBody>
      </p:sp>
      <p:sp>
        <p:nvSpPr>
          <p:cNvPr id="85" name="Text 34"/>
          <p:cNvSpPr/>
          <p:nvPr/>
        </p:nvSpPr>
        <p:spPr>
          <a:xfrm>
            <a:off x="6283177" y="1737759"/>
            <a:ext cx="30568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504F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890" dirty="0"/>
          </a:p>
        </p:txBody>
      </p:sp>
      <p:sp>
        <p:nvSpPr>
          <p:cNvPr id="86" name="Text 35"/>
          <p:cNvSpPr/>
          <p:nvPr/>
        </p:nvSpPr>
        <p:spPr>
          <a:xfrm>
            <a:off x="6276532" y="1518462"/>
            <a:ext cx="375462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40" b="1" dirty="0">
                <a:solidFill>
                  <a:srgbClr val="5757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740" dirty="0"/>
          </a:p>
        </p:txBody>
      </p:sp>
      <p:sp>
        <p:nvSpPr>
          <p:cNvPr id="87" name="Text 36"/>
          <p:cNvSpPr/>
          <p:nvPr/>
        </p:nvSpPr>
        <p:spPr>
          <a:xfrm>
            <a:off x="4900945" y="1867343"/>
            <a:ext cx="33559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74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Linking</a:t>
            </a:r>
            <a:endParaRPr lang="en-US" sz="774" dirty="0"/>
          </a:p>
        </p:txBody>
      </p:sp>
      <p:sp>
        <p:nvSpPr>
          <p:cNvPr id="88" name="Text 37"/>
          <p:cNvSpPr/>
          <p:nvPr/>
        </p:nvSpPr>
        <p:spPr>
          <a:xfrm>
            <a:off x="4847782" y="1654692"/>
            <a:ext cx="44191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</a:t>
            </a:r>
            <a:endParaRPr lang="en-US" sz="801" dirty="0"/>
          </a:p>
        </p:txBody>
      </p:sp>
      <p:sp>
        <p:nvSpPr>
          <p:cNvPr id="89" name="Text 38"/>
          <p:cNvSpPr/>
          <p:nvPr/>
        </p:nvSpPr>
        <p:spPr>
          <a:xfrm>
            <a:off x="4033727" y="2133157"/>
            <a:ext cx="774183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Entity</a:t>
            </a:r>
            <a:endParaRPr lang="en-US" sz="835" dirty="0"/>
          </a:p>
        </p:txBody>
      </p:sp>
      <p:sp>
        <p:nvSpPr>
          <p:cNvPr id="90" name="Text 39"/>
          <p:cNvSpPr/>
          <p:nvPr/>
        </p:nvSpPr>
        <p:spPr>
          <a:xfrm>
            <a:off x="3698137" y="1867343"/>
            <a:ext cx="29904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9" b="1" dirty="0">
                <a:solidFill>
                  <a:srgbClr val="4A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9" dirty="0"/>
          </a:p>
        </p:txBody>
      </p:sp>
      <p:sp>
        <p:nvSpPr>
          <p:cNvPr id="91" name="Text 40"/>
          <p:cNvSpPr/>
          <p:nvPr/>
        </p:nvSpPr>
        <p:spPr>
          <a:xfrm>
            <a:off x="3571875" y="1641401"/>
            <a:ext cx="518337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by</a:t>
            </a:r>
            <a:endParaRPr lang="en-US" sz="856" dirty="0"/>
          </a:p>
        </p:txBody>
      </p:sp>
      <p:sp>
        <p:nvSpPr>
          <p:cNvPr id="92" name="Text 41"/>
          <p:cNvSpPr/>
          <p:nvPr/>
        </p:nvSpPr>
        <p:spPr>
          <a:xfrm>
            <a:off x="2774433" y="1648047"/>
            <a:ext cx="405366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1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</a:t>
            </a:r>
            <a:endParaRPr lang="en-US" sz="701" dirty="0"/>
          </a:p>
        </p:txBody>
      </p:sp>
      <p:sp>
        <p:nvSpPr>
          <p:cNvPr id="93" name="Text 42"/>
          <p:cNvSpPr/>
          <p:nvPr/>
        </p:nvSpPr>
        <p:spPr>
          <a:xfrm>
            <a:off x="2501974" y="1325747"/>
            <a:ext cx="131577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77" b="1" dirty="0">
                <a:solidFill>
                  <a:srgbClr val="7C8DA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I. Offline Construction</a:t>
            </a:r>
            <a:endParaRPr lang="en-US" sz="1277" dirty="0"/>
          </a:p>
        </p:txBody>
      </p:sp>
      <p:sp>
        <p:nvSpPr>
          <p:cNvPr id="94" name="Text 43"/>
          <p:cNvSpPr/>
          <p:nvPr/>
        </p:nvSpPr>
        <p:spPr>
          <a:xfrm>
            <a:off x="362172" y="1315779"/>
            <a:ext cx="790797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LLM-frei:</a:t>
            </a:r>
            <a:endParaRPr lang="en-US" sz="1460" dirty="0"/>
          </a:p>
        </p:txBody>
      </p:sp>
      <p:sp>
        <p:nvSpPr>
          <p:cNvPr id="95" name="Text 44"/>
          <p:cNvSpPr/>
          <p:nvPr/>
        </p:nvSpPr>
        <p:spPr>
          <a:xfrm>
            <a:off x="375462" y="292395"/>
            <a:ext cx="7688669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3370" b="1" dirty="0" err="1">
                <a:solidFill>
                  <a:srgbClr val="2525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r>
              <a:rPr lang="en-US" sz="3370" b="1" dirty="0">
                <a:solidFill>
                  <a:srgbClr val="2525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(Konzept)</a:t>
            </a:r>
            <a:endParaRPr lang="en-US" sz="3370" dirty="0"/>
          </a:p>
        </p:txBody>
      </p:sp>
      <p:sp>
        <p:nvSpPr>
          <p:cNvPr id="97" name="Text 46"/>
          <p:cNvSpPr/>
          <p:nvPr/>
        </p:nvSpPr>
        <p:spPr>
          <a:xfrm>
            <a:off x="993480" y="4801265"/>
            <a:ext cx="47946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4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Supabase,PostgreSQL (pgvector),Docling.</a:t>
            </a:r>
            <a:endParaRPr lang="en-US" sz="1290" dirty="0"/>
          </a:p>
        </p:txBody>
      </p:sp>
      <p:sp>
        <p:nvSpPr>
          <p:cNvPr id="98" name="Text 47"/>
          <p:cNvSpPr/>
          <p:nvPr/>
        </p:nvSpPr>
        <p:spPr>
          <a:xfrm>
            <a:off x="362172" y="4807910"/>
            <a:ext cx="55156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7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31" y="1086515"/>
            <a:ext cx="3924078" cy="2724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084" y="4522160"/>
            <a:ext cx="7738509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36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TF-IDF-Verteilung beweist eine ausgeglichene Relevanz-Modellierung ohne 'Super-Nodes',</a:t>
            </a:r>
            <a:endParaRPr lang="en-US" sz="1536" dirty="0"/>
          </a:p>
          <a:p>
            <a:pPr marL="0" indent="0" algn="l">
              <a:buNone/>
            </a:pPr>
            <a:r>
              <a:rPr lang="en-US" sz="1536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das Retrieval verzerren wurden.</a:t>
            </a:r>
            <a:endParaRPr lang="en-US" sz="1536" dirty="0"/>
          </a:p>
        </p:txBody>
      </p:sp>
      <p:sp>
        <p:nvSpPr>
          <p:cNvPr id="5" name="Text 1"/>
          <p:cNvSpPr/>
          <p:nvPr/>
        </p:nvSpPr>
        <p:spPr>
          <a:xfrm>
            <a:off x="703383" y="4302226"/>
            <a:ext cx="666196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1" dirty="0">
                <a:solidFill>
                  <a:srgbClr val="3C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extreme Sparsitat bestatigt die Effizienz des relation-freien Ansatzes. Die</a:t>
            </a:r>
            <a:endParaRPr lang="en-US" sz="1551" dirty="0"/>
          </a:p>
        </p:txBody>
      </p:sp>
      <p:sp>
        <p:nvSpPr>
          <p:cNvPr id="6" name="Text 2"/>
          <p:cNvSpPr/>
          <p:nvPr/>
        </p:nvSpPr>
        <p:spPr>
          <a:xfrm>
            <a:off x="707730" y="4017113"/>
            <a:ext cx="110645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Validierung:</a:t>
            </a:r>
            <a:endParaRPr lang="en-US" sz="1551" dirty="0"/>
          </a:p>
        </p:txBody>
      </p:sp>
      <p:sp>
        <p:nvSpPr>
          <p:cNvPr id="7" name="Text 3"/>
          <p:cNvSpPr/>
          <p:nvPr/>
        </p:nvSpPr>
        <p:spPr>
          <a:xfrm>
            <a:off x="4751424" y="3857625"/>
            <a:ext cx="3718073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8" b="1" dirty="0">
                <a:solidFill>
                  <a:srgbClr val="4B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Symmetrische Verteilung der Kanten-Gewichtung (TF-IDF).</a:t>
            </a:r>
            <a:endParaRPr lang="en-US" sz="1128" dirty="0"/>
          </a:p>
        </p:txBody>
      </p:sp>
      <p:sp>
        <p:nvSpPr>
          <p:cNvPr id="8" name="Text 4"/>
          <p:cNvSpPr/>
          <p:nvPr/>
        </p:nvSpPr>
        <p:spPr>
          <a:xfrm>
            <a:off x="6505797" y="3658265"/>
            <a:ext cx="55488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36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</a:t>
            </a:r>
            <a:endParaRPr lang="en-US" sz="63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067" y="1179549"/>
            <a:ext cx="3904142" cy="243219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14" y="1355651"/>
            <a:ext cx="139552" cy="26581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85" y="1123064"/>
            <a:ext cx="3877561" cy="16978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730" y="2551814"/>
            <a:ext cx="162811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546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Passages pro Entity</a:t>
            </a:r>
            <a:endParaRPr lang="en-US" sz="1486" dirty="0"/>
          </a:p>
        </p:txBody>
      </p:sp>
      <p:sp>
        <p:nvSpPr>
          <p:cNvPr id="13" name="Text 6"/>
          <p:cNvSpPr/>
          <p:nvPr/>
        </p:nvSpPr>
        <p:spPr>
          <a:xfrm>
            <a:off x="701084" y="2209578"/>
            <a:ext cx="157827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D3E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Sparsitat (Sparsity)</a:t>
            </a:r>
            <a:endParaRPr lang="en-US" sz="1452" dirty="0"/>
          </a:p>
        </p:txBody>
      </p:sp>
      <p:sp>
        <p:nvSpPr>
          <p:cNvPr id="14" name="Text 7"/>
          <p:cNvSpPr/>
          <p:nvPr/>
        </p:nvSpPr>
        <p:spPr>
          <a:xfrm>
            <a:off x="2907340" y="2548491"/>
            <a:ext cx="84728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343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4.34 (avg)</a:t>
            </a:r>
            <a:endParaRPr lang="en-US" sz="1486" dirty="0"/>
          </a:p>
        </p:txBody>
      </p:sp>
      <p:sp>
        <p:nvSpPr>
          <p:cNvPr id="15" name="Text 8"/>
          <p:cNvSpPr/>
          <p:nvPr/>
        </p:nvSpPr>
        <p:spPr>
          <a:xfrm>
            <a:off x="2907340" y="2209578"/>
            <a:ext cx="840637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34" b="1" dirty="0">
                <a:solidFill>
                  <a:srgbClr val="3839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99.9995%</a:t>
            </a:r>
            <a:endParaRPr lang="en-US" sz="1334" dirty="0"/>
          </a:p>
        </p:txBody>
      </p:sp>
      <p:sp>
        <p:nvSpPr>
          <p:cNvPr id="16" name="Text 9"/>
          <p:cNvSpPr/>
          <p:nvPr/>
        </p:nvSpPr>
        <p:spPr>
          <a:xfrm>
            <a:off x="2913985" y="1870666"/>
            <a:ext cx="1129709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3839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~7.0 Millionen</a:t>
            </a:r>
            <a:endParaRPr lang="en-US" sz="1494" dirty="0"/>
          </a:p>
        </p:txBody>
      </p:sp>
      <p:sp>
        <p:nvSpPr>
          <p:cNvPr id="17" name="Text 10"/>
          <p:cNvSpPr/>
          <p:nvPr/>
        </p:nvSpPr>
        <p:spPr>
          <a:xfrm>
            <a:off x="707730" y="1867343"/>
            <a:ext cx="171117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4041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Kanten (Total Edges)</a:t>
            </a:r>
            <a:endParaRPr lang="en-US" sz="1389" dirty="0"/>
          </a:p>
        </p:txBody>
      </p:sp>
      <p:sp>
        <p:nvSpPr>
          <p:cNvPr id="18" name="Text 11"/>
          <p:cNvSpPr/>
          <p:nvPr/>
        </p:nvSpPr>
        <p:spPr>
          <a:xfrm>
            <a:off x="2913985" y="1531753"/>
            <a:ext cx="1222744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04" b="1" dirty="0">
                <a:solidFill>
                  <a:srgbClr val="343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~1.75 Millionen</a:t>
            </a:r>
            <a:endParaRPr lang="en-US" sz="1504" dirty="0"/>
          </a:p>
        </p:txBody>
      </p:sp>
      <p:sp>
        <p:nvSpPr>
          <p:cNvPr id="19" name="Text 12"/>
          <p:cNvSpPr/>
          <p:nvPr/>
        </p:nvSpPr>
        <p:spPr>
          <a:xfrm>
            <a:off x="707730" y="1528430"/>
            <a:ext cx="173775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C3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 (Total Nodes)</a:t>
            </a:r>
            <a:endParaRPr lang="en-US" sz="1423" dirty="0"/>
          </a:p>
        </p:txBody>
      </p:sp>
      <p:sp>
        <p:nvSpPr>
          <p:cNvPr id="20" name="Text 13"/>
          <p:cNvSpPr/>
          <p:nvPr/>
        </p:nvSpPr>
        <p:spPr>
          <a:xfrm>
            <a:off x="2907340" y="1199485"/>
            <a:ext cx="431948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42" b="1" dirty="0">
                <a:solidFill>
                  <a:srgbClr val="2F2F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Wert</a:t>
            </a:r>
            <a:endParaRPr lang="en-US" sz="1442" dirty="0"/>
          </a:p>
        </p:txBody>
      </p:sp>
      <p:sp>
        <p:nvSpPr>
          <p:cNvPr id="21" name="Text 14"/>
          <p:cNvSpPr/>
          <p:nvPr/>
        </p:nvSpPr>
        <p:spPr>
          <a:xfrm>
            <a:off x="701084" y="1196163"/>
            <a:ext cx="571500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2E2E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</a:t>
            </a:r>
            <a:endParaRPr lang="en-US" sz="1494" dirty="0"/>
          </a:p>
        </p:txBody>
      </p:sp>
      <p:sp>
        <p:nvSpPr>
          <p:cNvPr id="22" name="Text 15"/>
          <p:cNvSpPr/>
          <p:nvPr/>
        </p:nvSpPr>
        <p:spPr>
          <a:xfrm>
            <a:off x="8070776" y="3558584"/>
            <a:ext cx="99680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41" b="1" dirty="0">
                <a:solidFill>
                  <a:srgbClr val="7A7A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641" dirty="0"/>
          </a:p>
        </p:txBody>
      </p:sp>
      <p:sp>
        <p:nvSpPr>
          <p:cNvPr id="23" name="Text 16"/>
          <p:cNvSpPr/>
          <p:nvPr/>
        </p:nvSpPr>
        <p:spPr>
          <a:xfrm>
            <a:off x="7426177" y="3558584"/>
            <a:ext cx="103003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F6F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</a:t>
            </a:r>
            <a:endParaRPr lang="en-US" sz="654" dirty="0"/>
          </a:p>
        </p:txBody>
      </p:sp>
      <p:sp>
        <p:nvSpPr>
          <p:cNvPr id="24" name="Text 17"/>
          <p:cNvSpPr/>
          <p:nvPr/>
        </p:nvSpPr>
        <p:spPr>
          <a:xfrm>
            <a:off x="6788224" y="3558584"/>
            <a:ext cx="96358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67" dirty="0">
                <a:solidFill>
                  <a:srgbClr val="7B7B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667" dirty="0"/>
          </a:p>
        </p:txBody>
      </p:sp>
      <p:sp>
        <p:nvSpPr>
          <p:cNvPr id="25" name="Text 18"/>
          <p:cNvSpPr/>
          <p:nvPr/>
        </p:nvSpPr>
        <p:spPr>
          <a:xfrm>
            <a:off x="6146948" y="3555262"/>
            <a:ext cx="99680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667" dirty="0"/>
          </a:p>
        </p:txBody>
      </p:sp>
      <p:sp>
        <p:nvSpPr>
          <p:cNvPr id="26" name="Text 19"/>
          <p:cNvSpPr/>
          <p:nvPr/>
        </p:nvSpPr>
        <p:spPr>
          <a:xfrm>
            <a:off x="5525608" y="3551939"/>
            <a:ext cx="53163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667" dirty="0">
                <a:solidFill>
                  <a:srgbClr val="6B6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667" dirty="0"/>
          </a:p>
        </p:txBody>
      </p:sp>
      <p:sp>
        <p:nvSpPr>
          <p:cNvPr id="27" name="Text 20"/>
          <p:cNvSpPr/>
          <p:nvPr/>
        </p:nvSpPr>
        <p:spPr>
          <a:xfrm>
            <a:off x="4947462" y="3468872"/>
            <a:ext cx="6313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654" dirty="0">
                <a:solidFill>
                  <a:srgbClr val="5F5F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654" dirty="0"/>
          </a:p>
        </p:txBody>
      </p:sp>
      <p:sp>
        <p:nvSpPr>
          <p:cNvPr id="28" name="Text 21"/>
          <p:cNvSpPr/>
          <p:nvPr/>
        </p:nvSpPr>
        <p:spPr>
          <a:xfrm>
            <a:off x="4851105" y="318312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04" b="1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</a:t>
            </a:r>
            <a:endParaRPr lang="en-US" sz="604" dirty="0"/>
          </a:p>
        </p:txBody>
      </p:sp>
      <p:sp>
        <p:nvSpPr>
          <p:cNvPr id="29" name="Text 22"/>
          <p:cNvSpPr/>
          <p:nvPr/>
        </p:nvSpPr>
        <p:spPr>
          <a:xfrm>
            <a:off x="4851105" y="289737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04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400</a:t>
            </a:r>
            <a:endParaRPr lang="en-US" sz="604" dirty="0"/>
          </a:p>
        </p:txBody>
      </p:sp>
      <p:sp>
        <p:nvSpPr>
          <p:cNvPr id="30" name="Text 23"/>
          <p:cNvSpPr/>
          <p:nvPr/>
        </p:nvSpPr>
        <p:spPr>
          <a:xfrm>
            <a:off x="4851105" y="261162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464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600</a:t>
            </a:r>
            <a:endParaRPr lang="en-US" sz="578" dirty="0"/>
          </a:p>
        </p:txBody>
      </p:sp>
      <p:sp>
        <p:nvSpPr>
          <p:cNvPr id="31" name="Text 24"/>
          <p:cNvSpPr/>
          <p:nvPr/>
        </p:nvSpPr>
        <p:spPr>
          <a:xfrm>
            <a:off x="4851105" y="232587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800</a:t>
            </a:r>
            <a:endParaRPr lang="en-US" sz="578" dirty="0"/>
          </a:p>
        </p:txBody>
      </p:sp>
      <p:sp>
        <p:nvSpPr>
          <p:cNvPr id="32" name="Text 25"/>
          <p:cNvSpPr/>
          <p:nvPr/>
        </p:nvSpPr>
        <p:spPr>
          <a:xfrm rot="-5400000">
            <a:off x="4688294" y="2186320"/>
            <a:ext cx="89712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72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Freguency</a:t>
            </a:r>
            <a:endParaRPr lang="en-US" sz="672" dirty="0"/>
          </a:p>
        </p:txBody>
      </p:sp>
      <p:sp>
        <p:nvSpPr>
          <p:cNvPr id="33" name="Text 26"/>
          <p:cNvSpPr/>
          <p:nvPr/>
        </p:nvSpPr>
        <p:spPr>
          <a:xfrm>
            <a:off x="4807910" y="2036799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86" dirty="0">
                <a:solidFill>
                  <a:srgbClr val="6262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586" dirty="0"/>
          </a:p>
        </p:txBody>
      </p:sp>
      <p:sp>
        <p:nvSpPr>
          <p:cNvPr id="34" name="Text 27"/>
          <p:cNvSpPr/>
          <p:nvPr/>
        </p:nvSpPr>
        <p:spPr>
          <a:xfrm>
            <a:off x="4807910" y="174772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363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1200</a:t>
            </a:r>
            <a:endParaRPr lang="en-US" sz="654" dirty="0"/>
          </a:p>
        </p:txBody>
      </p:sp>
      <p:sp>
        <p:nvSpPr>
          <p:cNvPr id="35" name="Text 28"/>
          <p:cNvSpPr/>
          <p:nvPr/>
        </p:nvSpPr>
        <p:spPr>
          <a:xfrm>
            <a:off x="4807910" y="146197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1400</a:t>
            </a:r>
            <a:endParaRPr lang="en-US" sz="654" dirty="0"/>
          </a:p>
        </p:txBody>
      </p:sp>
      <p:sp>
        <p:nvSpPr>
          <p:cNvPr id="36" name="Text 29"/>
          <p:cNvSpPr/>
          <p:nvPr/>
        </p:nvSpPr>
        <p:spPr>
          <a:xfrm>
            <a:off x="7904642" y="1319102"/>
            <a:ext cx="53495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A6A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Mean:6.6544</a:t>
            </a:r>
            <a:endParaRPr lang="en-US" sz="667" dirty="0"/>
          </a:p>
        </p:txBody>
      </p:sp>
      <p:sp>
        <p:nvSpPr>
          <p:cNvPr id="37" name="Text 30"/>
          <p:cNvSpPr/>
          <p:nvPr/>
        </p:nvSpPr>
        <p:spPr>
          <a:xfrm>
            <a:off x="6163561" y="1109773"/>
            <a:ext cx="123603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8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 Distribution</a:t>
            </a:r>
            <a:endParaRPr lang="en-US" sz="835" dirty="0"/>
          </a:p>
        </p:txBody>
      </p:sp>
      <p:sp>
        <p:nvSpPr>
          <p:cNvPr id="38" name="Text 31"/>
          <p:cNvSpPr/>
          <p:nvPr/>
        </p:nvSpPr>
        <p:spPr>
          <a:xfrm>
            <a:off x="714375" y="534951"/>
            <a:ext cx="7213526" cy="4452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304" b="1" dirty="0">
                <a:solidFill>
                  <a:srgbClr val="1B1A1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LinearRAG: Graphstruktur &amp; Metriken</a:t>
            </a:r>
            <a:endParaRPr lang="en-US" sz="330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81" y="1372265"/>
            <a:ext cx="3236285" cy="26614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12" y="2747852"/>
            <a:ext cx="172779" cy="1794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363" y="1548366"/>
            <a:ext cx="186070" cy="2159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81" y="1358974"/>
            <a:ext cx="199360" cy="275782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037299" y="4478965"/>
            <a:ext cx="1531753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Embeddings</a:t>
            </a:r>
            <a:endParaRPr lang="en-US" sz="1489" dirty="0"/>
          </a:p>
        </p:txBody>
      </p:sp>
      <p:sp>
        <p:nvSpPr>
          <p:cNvPr id="11" name="Text 3"/>
          <p:cNvSpPr/>
          <p:nvPr/>
        </p:nvSpPr>
        <p:spPr>
          <a:xfrm>
            <a:off x="395398" y="4156666"/>
            <a:ext cx="3767913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(Provenance) und "valider"</a:t>
            </a:r>
            <a:endParaRPr lang="en-US" sz="1774" dirty="0"/>
          </a:p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(Ontologie- konsistenter) Graphen.</a:t>
            </a:r>
            <a:endParaRPr lang="en-US" sz="1774" dirty="0"/>
          </a:p>
        </p:txBody>
      </p:sp>
      <p:sp>
        <p:nvSpPr>
          <p:cNvPr id="12" name="Text 4"/>
          <p:cNvSpPr/>
          <p:nvPr/>
        </p:nvSpPr>
        <p:spPr>
          <a:xfrm>
            <a:off x="887154" y="3877561"/>
            <a:ext cx="3242930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89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Erstellung "faktisch korrekter"</a:t>
            </a:r>
            <a:endParaRPr lang="en-US" sz="1889" dirty="0"/>
          </a:p>
        </p:txBody>
      </p:sp>
      <p:sp>
        <p:nvSpPr>
          <p:cNvPr id="13" name="Text 5"/>
          <p:cNvSpPr/>
          <p:nvPr/>
        </p:nvSpPr>
        <p:spPr>
          <a:xfrm>
            <a:off x="4150020" y="2890727"/>
            <a:ext cx="305686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31" b="1" dirty="0">
                <a:solidFill>
                  <a:srgbClr val="414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</a:t>
            </a:r>
            <a:endParaRPr lang="en-US" sz="1831" dirty="0"/>
          </a:p>
        </p:txBody>
      </p:sp>
      <p:sp>
        <p:nvSpPr>
          <p:cNvPr id="14" name="Text 6"/>
          <p:cNvSpPr/>
          <p:nvPr/>
        </p:nvSpPr>
        <p:spPr>
          <a:xfrm>
            <a:off x="388753" y="3880884"/>
            <a:ext cx="448561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821" b="1" dirty="0">
                <a:solidFill>
                  <a:srgbClr val="36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Ziel:</a:t>
            </a:r>
            <a:endParaRPr lang="en-US" sz="1821" dirty="0"/>
          </a:p>
        </p:txBody>
      </p:sp>
      <p:sp>
        <p:nvSpPr>
          <p:cNvPr id="15" name="Text 7"/>
          <p:cNvSpPr/>
          <p:nvPr/>
        </p:nvSpPr>
        <p:spPr>
          <a:xfrm>
            <a:off x="395398" y="3139927"/>
            <a:ext cx="3618392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medizinischen Texten (vs.40.2% bei</a:t>
            </a:r>
            <a:endParaRPr lang="en-US" sz="1795" dirty="0"/>
          </a:p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Basis-LLMs).</a:t>
            </a:r>
            <a:endParaRPr lang="en-US" sz="1795" dirty="0"/>
          </a:p>
        </p:txBody>
      </p:sp>
      <p:sp>
        <p:nvSpPr>
          <p:cNvPr id="16" name="Text 8"/>
          <p:cNvSpPr/>
          <p:nvPr/>
        </p:nvSpPr>
        <p:spPr>
          <a:xfrm>
            <a:off x="3452259" y="2894049"/>
            <a:ext cx="631308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779" b="1" dirty="0">
                <a:solidFill>
                  <a:srgbClr val="DD7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69.8%</a:t>
            </a:r>
            <a:endParaRPr lang="en-US" sz="1779" dirty="0"/>
          </a:p>
        </p:txBody>
      </p:sp>
      <p:sp>
        <p:nvSpPr>
          <p:cNvPr id="17" name="Text 9"/>
          <p:cNvSpPr/>
          <p:nvPr/>
        </p:nvSpPr>
        <p:spPr>
          <a:xfrm>
            <a:off x="3033602" y="2913985"/>
            <a:ext cx="372140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41" b="1" dirty="0">
                <a:solidFill>
                  <a:srgbClr val="4242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</a:t>
            </a:r>
            <a:endParaRPr lang="en-US" sz="1541" dirty="0"/>
          </a:p>
        </p:txBody>
      </p:sp>
      <p:sp>
        <p:nvSpPr>
          <p:cNvPr id="18" name="Text 10"/>
          <p:cNvSpPr/>
          <p:nvPr/>
        </p:nvSpPr>
        <p:spPr>
          <a:xfrm>
            <a:off x="1940442" y="2894049"/>
            <a:ext cx="1049965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706" b="1" dirty="0">
                <a:solidFill>
                  <a:srgbClr val="E27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FActScore</a:t>
            </a:r>
            <a:endParaRPr lang="en-US" sz="1706" dirty="0"/>
          </a:p>
        </p:txBody>
      </p:sp>
      <p:sp>
        <p:nvSpPr>
          <p:cNvPr id="19" name="Text 11"/>
          <p:cNvSpPr/>
          <p:nvPr/>
        </p:nvSpPr>
        <p:spPr>
          <a:xfrm>
            <a:off x="395398" y="2897372"/>
            <a:ext cx="1491881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8" b="1" dirty="0">
                <a:solidFill>
                  <a:srgbClr val="4C4C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Erreichte einen</a:t>
            </a:r>
            <a:endParaRPr lang="en-US" sz="1808" dirty="0"/>
          </a:p>
        </p:txBody>
      </p:sp>
      <p:sp>
        <p:nvSpPr>
          <p:cNvPr id="20" name="Text 12"/>
          <p:cNvSpPr/>
          <p:nvPr/>
        </p:nvSpPr>
        <p:spPr>
          <a:xfrm>
            <a:off x="392076" y="2641526"/>
            <a:ext cx="1395523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737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745" dirty="0"/>
          </a:p>
        </p:txBody>
      </p:sp>
      <p:sp>
        <p:nvSpPr>
          <p:cNvPr id="21" name="Text 13"/>
          <p:cNvSpPr/>
          <p:nvPr/>
        </p:nvSpPr>
        <p:spPr>
          <a:xfrm>
            <a:off x="388753" y="1638078"/>
            <a:ext cx="4050340" cy="7608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Neurosymbolischer Stack -Neuronales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Lernen von Abstraktionen + Symbolische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Graphen fur verifizierbares Schliessen.</a:t>
            </a:r>
            <a:endParaRPr lang="en-US" sz="1769" dirty="0"/>
          </a:p>
        </p:txBody>
      </p:sp>
      <p:sp>
        <p:nvSpPr>
          <p:cNvPr id="22" name="Text 14"/>
          <p:cNvSpPr/>
          <p:nvPr/>
        </p:nvSpPr>
        <p:spPr>
          <a:xfrm>
            <a:off x="392076" y="1392201"/>
            <a:ext cx="910413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3434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Konzept:</a:t>
            </a:r>
            <a:endParaRPr lang="en-US" sz="1722" dirty="0"/>
          </a:p>
        </p:txBody>
      </p:sp>
      <p:sp>
        <p:nvSpPr>
          <p:cNvPr id="23" name="Text 15"/>
          <p:cNvSpPr/>
          <p:nvPr/>
        </p:nvSpPr>
        <p:spPr>
          <a:xfrm>
            <a:off x="392076" y="754247"/>
            <a:ext cx="58578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962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Skalierbare Destillation zuverlassiger Wissensgraphen</a:t>
            </a:r>
            <a:endParaRPr lang="en-US" sz="1962" dirty="0"/>
          </a:p>
        </p:txBody>
      </p:sp>
      <p:sp>
        <p:nvSpPr>
          <p:cNvPr id="24" name="Text 16"/>
          <p:cNvSpPr/>
          <p:nvPr/>
        </p:nvSpPr>
        <p:spPr>
          <a:xfrm>
            <a:off x="388753" y="332267"/>
            <a:ext cx="7293270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891" b="1" dirty="0" err="1">
                <a:solidFill>
                  <a:srgbClr val="3231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GraphMERT</a:t>
            </a:r>
            <a:r>
              <a:rPr lang="en-US" sz="2891" b="1" dirty="0">
                <a:solidFill>
                  <a:srgbClr val="3231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(Neurosymbolisch)</a:t>
            </a:r>
            <a:endParaRPr lang="en-US" sz="289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c04a875-6eb2-484b-a14b-e2519851b720}" enabled="1" method="Standard" siteId="{14cb4ab4-62b8-45a2-a944-e225383ee1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1208</Words>
  <Application>Microsoft Macintosh PowerPoint</Application>
  <PresentationFormat>On-screen Show (16:9)</PresentationFormat>
  <Paragraphs>366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Alumni Sans</vt:lpstr>
      <vt:lpstr>Arial</vt:lpstr>
      <vt:lpstr>Inter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Sovrano Emanuel</cp:lastModifiedBy>
  <cp:revision>4</cp:revision>
  <dcterms:created xsi:type="dcterms:W3CDTF">2026-01-18T21:57:06Z</dcterms:created>
  <dcterms:modified xsi:type="dcterms:W3CDTF">2026-01-18T22:54:58Z</dcterms:modified>
</cp:coreProperties>
</file>